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99" r:id="rId3"/>
    <p:sldId id="300" r:id="rId4"/>
    <p:sldId id="306" r:id="rId5"/>
    <p:sldId id="307" r:id="rId6"/>
    <p:sldId id="301" r:id="rId7"/>
    <p:sldId id="302" r:id="rId8"/>
    <p:sldId id="296" r:id="rId9"/>
    <p:sldId id="295" r:id="rId10"/>
    <p:sldId id="292" r:id="rId11"/>
    <p:sldId id="304" r:id="rId12"/>
    <p:sldId id="294" r:id="rId13"/>
    <p:sldId id="305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4A5EE6"/>
    <a:srgbClr val="132BDC"/>
    <a:srgbClr val="DCE0FC"/>
    <a:srgbClr val="FDF200"/>
    <a:srgbClr val="80FBE5"/>
    <a:srgbClr val="3CF3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26"/>
  </p:normalViewPr>
  <p:slideViewPr>
    <p:cSldViewPr snapToGrid="0">
      <p:cViewPr varScale="1">
        <p:scale>
          <a:sx n="74" d="100"/>
          <a:sy n="74" d="100"/>
        </p:scale>
        <p:origin x="376" y="5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dirty="0">
                <a:solidFill>
                  <a:srgbClr val="000000"/>
                </a:solidFill>
              </a:rPr>
              <a:t>Maturity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No</c:v>
                </c:pt>
              </c:strCache>
            </c:strRef>
          </c:tx>
          <c:dPt>
            <c:idx val="0"/>
            <c:bubble3D val="0"/>
            <c:spPr>
              <a:solidFill>
                <a:schemeClr val="accent1">
                  <a:shade val="5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93E-4371-B842-6DCDFDBFFFFA}"/>
              </c:ext>
            </c:extLst>
          </c:dPt>
          <c:dPt>
            <c:idx val="1"/>
            <c:bubble3D val="0"/>
            <c:spPr>
              <a:solidFill>
                <a:schemeClr val="accent1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93E-4371-B842-6DCDFDBFFFFA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93E-4371-B842-6DCDFDBFFFFA}"/>
              </c:ext>
            </c:extLst>
          </c:dPt>
          <c:dPt>
            <c:idx val="3"/>
            <c:bubble3D val="0"/>
            <c:spPr>
              <a:solidFill>
                <a:schemeClr val="accent1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F93E-4371-B842-6DCDFDBFFFFA}"/>
              </c:ext>
            </c:extLst>
          </c:dPt>
          <c:dPt>
            <c:idx val="4"/>
            <c:bubble3D val="0"/>
            <c:spPr>
              <a:solidFill>
                <a:schemeClr val="accent1">
                  <a:tint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F93E-4371-B842-6DCDFDBFFFFA}"/>
              </c:ext>
            </c:extLst>
          </c:dPt>
          <c:cat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5</c:v>
                </c:pt>
                <c:pt idx="3">
                  <c:v>10</c:v>
                </c:pt>
                <c:pt idx="4">
                  <c:v>30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</c:v>
                </c:pt>
                <c:pt idx="1">
                  <c:v>2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38D-4FDA-8685-FD02F582C3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Arial Black" panose="020B0604020202020204" pitchFamily="34" charset="0"/>
              </a:defRPr>
            </a:pPr>
            <a:r>
              <a:rPr lang="en-US" dirty="0">
                <a:solidFill>
                  <a:schemeClr val="tx1"/>
                </a:solidFill>
                <a:latin typeface="+mn-lt"/>
              </a:rPr>
              <a:t>Product GROWTH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Arial Black" panose="020B0604020202020204" pitchFamily="34" charset="0"/>
            </a:defRPr>
          </a:pPr>
          <a:endParaRPr lang="en-DE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2</c:v>
                </c:pt>
              </c:strCache>
            </c:strRef>
          </c:tx>
          <c:spPr>
            <a:gradFill flip="none" rotWithShape="1">
              <a:gsLst>
                <a:gs pos="0">
                  <a:schemeClr val="accent1">
                    <a:tint val="65000"/>
                  </a:schemeClr>
                </a:gs>
                <a:gs pos="75000">
                  <a:schemeClr val="accent1">
                    <a:tint val="65000"/>
                    <a:lumMod val="60000"/>
                    <a:lumOff val="40000"/>
                  </a:schemeClr>
                </a:gs>
                <a:gs pos="51000">
                  <a:schemeClr val="accent1">
                    <a:tint val="65000"/>
                    <a:alpha val="75000"/>
                  </a:schemeClr>
                </a:gs>
                <a:gs pos="100000">
                  <a:schemeClr val="accent1">
                    <a:tint val="65000"/>
                    <a:lumMod val="20000"/>
                    <a:lumOff val="80000"/>
                    <a:alpha val="15000"/>
                  </a:schemeClr>
                </a:gs>
              </a:gsLst>
              <a:lin ang="10800000" scaled="1"/>
              <a:tileRect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Q4</c:v>
                </c:pt>
                <c:pt idx="1">
                  <c:v>Q3</c:v>
                </c:pt>
                <c:pt idx="2">
                  <c:v>Q2</c:v>
                </c:pt>
                <c:pt idx="3">
                  <c:v>Q1</c:v>
                </c:pt>
              </c:strCache>
            </c:strRef>
          </c:cat>
          <c:val>
            <c:numRef>
              <c:f>Sheet1!$B$2:$B$5</c:f>
              <c:numCache>
                <c:formatCode>_(* #,##0.0_);_(* \(#,##0.0\);_(* "-"??_);_(@_)</c:formatCode>
                <c:ptCount val="4"/>
                <c:pt idx="0">
                  <c:v>4.5</c:v>
                </c:pt>
                <c:pt idx="1">
                  <c:v>3.5</c:v>
                </c:pt>
                <c:pt idx="2">
                  <c:v>2.5</c:v>
                </c:pt>
                <c:pt idx="3">
                  <c:v>4.3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E9-D04F-BC12-CA2EE6FAC60B}"/>
            </c:ext>
          </c:extLst>
        </c:ser>
        <c:ser>
          <c:idx val="2"/>
          <c:order val="1"/>
          <c:tx>
            <c:strRef>
              <c:f>Sheet1!$C$1</c:f>
              <c:strCache>
                <c:ptCount val="1"/>
                <c:pt idx="0">
                  <c:v>Series 1</c:v>
                </c:pt>
              </c:strCache>
            </c:strRef>
          </c:tx>
          <c:spPr>
            <a:gradFill flip="none" rotWithShape="1">
              <a:gsLst>
                <a:gs pos="0">
                  <a:schemeClr val="accent1">
                    <a:shade val="65000"/>
                  </a:schemeClr>
                </a:gs>
                <a:gs pos="75000">
                  <a:schemeClr val="accent1">
                    <a:shade val="65000"/>
                    <a:lumMod val="60000"/>
                    <a:lumOff val="40000"/>
                  </a:schemeClr>
                </a:gs>
                <a:gs pos="51000">
                  <a:schemeClr val="accent1">
                    <a:shade val="65000"/>
                    <a:alpha val="75000"/>
                  </a:schemeClr>
                </a:gs>
                <a:gs pos="100000">
                  <a:schemeClr val="accent1">
                    <a:shade val="65000"/>
                    <a:lumMod val="20000"/>
                    <a:lumOff val="80000"/>
                    <a:alpha val="15000"/>
                  </a:schemeClr>
                </a:gs>
              </a:gsLst>
              <a:lin ang="10800000" scaled="1"/>
              <a:tileRect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Q4</c:v>
                </c:pt>
                <c:pt idx="1">
                  <c:v>Q3</c:v>
                </c:pt>
                <c:pt idx="2">
                  <c:v>Q2</c:v>
                </c:pt>
                <c:pt idx="3">
                  <c:v>Q1</c:v>
                </c:pt>
              </c:strCache>
            </c:strRef>
          </c:cat>
          <c:val>
            <c:numRef>
              <c:f>Sheet1!$C$2:$C$5</c:f>
              <c:numCache>
                <c:formatCode>_(* #,##0.0_);_(* \(#,##0.0\);_(* "-"??_);_(@_)</c:formatCode>
                <c:ptCount val="4"/>
                <c:pt idx="0">
                  <c:v>5</c:v>
                </c:pt>
                <c:pt idx="1">
                  <c:v>3</c:v>
                </c:pt>
                <c:pt idx="2">
                  <c:v>2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0E9-D04F-BC12-CA2EE6FAC60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326"/>
        <c:overlap val="-58"/>
        <c:axId val="1111705064"/>
        <c:axId val="1111706704"/>
      </c:barChart>
      <c:catAx>
        <c:axId val="11117050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15000"/>
                <a:lumOff val="8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  <c:crossAx val="1111706704"/>
        <c:crosses val="autoZero"/>
        <c:auto val="1"/>
        <c:lblAlgn val="ctr"/>
        <c:lblOffset val="100"/>
        <c:noMultiLvlLbl val="0"/>
      </c:catAx>
      <c:valAx>
        <c:axId val="1111706704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99000">
                    <a:schemeClr val="tx1">
                      <a:lumMod val="25000"/>
                      <a:lumOff val="75000"/>
                    </a:schemeClr>
                  </a:gs>
                  <a:gs pos="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_(* #,##0.0_);_(* \(#,##0.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  <c:crossAx val="11117050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Arial Black" panose="020B0604020202020204" pitchFamily="34" charset="0"/>
              </a:defRPr>
            </a:pPr>
            <a:r>
              <a:rPr lang="en-US" dirty="0">
                <a:solidFill>
                  <a:schemeClr val="tx1"/>
                </a:solidFill>
                <a:latin typeface="+mn-lt"/>
              </a:rPr>
              <a:t>Product GROWTH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Arial Black" panose="020B0604020202020204" pitchFamily="34" charset="0"/>
            </a:defRPr>
          </a:pPr>
          <a:endParaRPr lang="en-DE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2</c:v>
                </c:pt>
              </c:strCache>
            </c:strRef>
          </c:tx>
          <c:spPr>
            <a:gradFill flip="none" rotWithShape="1">
              <a:gsLst>
                <a:gs pos="0">
                  <a:schemeClr val="accent1">
                    <a:tint val="65000"/>
                  </a:schemeClr>
                </a:gs>
                <a:gs pos="75000">
                  <a:schemeClr val="accent1">
                    <a:tint val="65000"/>
                    <a:lumMod val="60000"/>
                    <a:lumOff val="40000"/>
                  </a:schemeClr>
                </a:gs>
                <a:gs pos="51000">
                  <a:schemeClr val="accent1">
                    <a:tint val="65000"/>
                    <a:alpha val="75000"/>
                  </a:schemeClr>
                </a:gs>
                <a:gs pos="100000">
                  <a:schemeClr val="accent1">
                    <a:tint val="65000"/>
                    <a:lumMod val="20000"/>
                    <a:lumOff val="80000"/>
                    <a:alpha val="15000"/>
                  </a:schemeClr>
                </a:gs>
              </a:gsLst>
              <a:lin ang="10800000" scaled="1"/>
              <a:tileRect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Q4</c:v>
                </c:pt>
                <c:pt idx="1">
                  <c:v>Q3</c:v>
                </c:pt>
                <c:pt idx="2">
                  <c:v>Q2</c:v>
                </c:pt>
                <c:pt idx="3">
                  <c:v>Q1</c:v>
                </c:pt>
              </c:strCache>
            </c:strRef>
          </c:cat>
          <c:val>
            <c:numRef>
              <c:f>Sheet1!$B$2:$B$5</c:f>
              <c:numCache>
                <c:formatCode>_(* #,##0.0_);_(* \(#,##0.0\);_(* "-"??_);_(@_)</c:formatCode>
                <c:ptCount val="4"/>
                <c:pt idx="0">
                  <c:v>4.5</c:v>
                </c:pt>
                <c:pt idx="1">
                  <c:v>3.5</c:v>
                </c:pt>
                <c:pt idx="2">
                  <c:v>2.5</c:v>
                </c:pt>
                <c:pt idx="3">
                  <c:v>4.3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E9-D04F-BC12-CA2EE6FAC60B}"/>
            </c:ext>
          </c:extLst>
        </c:ser>
        <c:ser>
          <c:idx val="2"/>
          <c:order val="1"/>
          <c:tx>
            <c:strRef>
              <c:f>Sheet1!$C$1</c:f>
              <c:strCache>
                <c:ptCount val="1"/>
                <c:pt idx="0">
                  <c:v>Series 1</c:v>
                </c:pt>
              </c:strCache>
            </c:strRef>
          </c:tx>
          <c:spPr>
            <a:gradFill flip="none" rotWithShape="1">
              <a:gsLst>
                <a:gs pos="0">
                  <a:schemeClr val="accent1">
                    <a:shade val="65000"/>
                  </a:schemeClr>
                </a:gs>
                <a:gs pos="75000">
                  <a:schemeClr val="accent1">
                    <a:shade val="65000"/>
                    <a:lumMod val="60000"/>
                    <a:lumOff val="40000"/>
                  </a:schemeClr>
                </a:gs>
                <a:gs pos="51000">
                  <a:schemeClr val="accent1">
                    <a:shade val="65000"/>
                    <a:alpha val="75000"/>
                  </a:schemeClr>
                </a:gs>
                <a:gs pos="100000">
                  <a:schemeClr val="accent1">
                    <a:shade val="65000"/>
                    <a:lumMod val="20000"/>
                    <a:lumOff val="80000"/>
                    <a:alpha val="15000"/>
                  </a:schemeClr>
                </a:gs>
              </a:gsLst>
              <a:lin ang="10800000" scaled="1"/>
              <a:tileRect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Q4</c:v>
                </c:pt>
                <c:pt idx="1">
                  <c:v>Q3</c:v>
                </c:pt>
                <c:pt idx="2">
                  <c:v>Q2</c:v>
                </c:pt>
                <c:pt idx="3">
                  <c:v>Q1</c:v>
                </c:pt>
              </c:strCache>
            </c:strRef>
          </c:cat>
          <c:val>
            <c:numRef>
              <c:f>Sheet1!$C$2:$C$5</c:f>
              <c:numCache>
                <c:formatCode>_(* #,##0.0_);_(* \(#,##0.0\);_(* "-"??_);_(@_)</c:formatCode>
                <c:ptCount val="4"/>
                <c:pt idx="0">
                  <c:v>5</c:v>
                </c:pt>
                <c:pt idx="1">
                  <c:v>3</c:v>
                </c:pt>
                <c:pt idx="2">
                  <c:v>2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0E9-D04F-BC12-CA2EE6FAC60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326"/>
        <c:overlap val="-58"/>
        <c:axId val="1111705064"/>
        <c:axId val="1111706704"/>
      </c:barChart>
      <c:catAx>
        <c:axId val="11117050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15000"/>
                <a:lumOff val="8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  <c:crossAx val="1111706704"/>
        <c:crosses val="autoZero"/>
        <c:auto val="1"/>
        <c:lblAlgn val="ctr"/>
        <c:lblOffset val="100"/>
        <c:noMultiLvlLbl val="0"/>
      </c:catAx>
      <c:valAx>
        <c:axId val="1111706704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99000">
                    <a:schemeClr val="tx1">
                      <a:lumMod val="25000"/>
                      <a:lumOff val="75000"/>
                    </a:schemeClr>
                  </a:gs>
                  <a:gs pos="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_(* #,##0.0_);_(* \(#,##0.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  <c:crossAx val="11117050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1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1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99000">
              <a:schemeClr val="tx1">
                <a:lumMod val="25000"/>
                <a:lumOff val="75000"/>
              </a:schemeClr>
            </a:gs>
            <a:gs pos="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15000"/>
                <a:lumOff val="85000"/>
              </a:schemeClr>
            </a:gs>
            <a:gs pos="0">
              <a:schemeClr val="tx1">
                <a:lumMod val="5000"/>
                <a:lumOff val="9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2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99000">
              <a:schemeClr val="tx1">
                <a:lumMod val="25000"/>
                <a:lumOff val="75000"/>
              </a:schemeClr>
            </a:gs>
            <a:gs pos="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15000"/>
                <a:lumOff val="85000"/>
              </a:schemeClr>
            </a:gs>
            <a:gs pos="0">
              <a:schemeClr val="tx1">
                <a:lumMod val="5000"/>
                <a:lumOff val="9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08B926-23B5-4854-9E01-3202EB53AD61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DE"/>
        </a:p>
      </dgm:t>
    </dgm:pt>
    <dgm:pt modelId="{4320F8B3-015E-4C29-9B56-47B96134FC34}">
      <dgm:prSet phldrT="[Text]" custT="1"/>
      <dgm:spPr/>
      <dgm:t>
        <a:bodyPr/>
        <a:lstStyle/>
        <a:p>
          <a:r>
            <a:rPr lang="en-US" sz="1300" dirty="0">
              <a:solidFill>
                <a:schemeClr val="tx1"/>
              </a:solidFill>
            </a:rPr>
            <a:t>Global Market Outlook</a:t>
          </a:r>
          <a:endParaRPr lang="en-DE" sz="1300" dirty="0">
            <a:solidFill>
              <a:schemeClr val="tx1"/>
            </a:solidFill>
          </a:endParaRPr>
        </a:p>
      </dgm:t>
    </dgm:pt>
    <dgm:pt modelId="{C9E42910-F82C-4AD4-AB3E-94E5D7912512}" type="parTrans" cxnId="{70867ED0-BDCA-4A82-884E-CD73C01AE607}">
      <dgm:prSet/>
      <dgm:spPr/>
      <dgm:t>
        <a:bodyPr/>
        <a:lstStyle/>
        <a:p>
          <a:endParaRPr lang="en-DE"/>
        </a:p>
      </dgm:t>
    </dgm:pt>
    <dgm:pt modelId="{847648B0-18C4-40F2-AE19-5358A3134439}" type="sibTrans" cxnId="{70867ED0-BDCA-4A82-884E-CD73C01AE607}">
      <dgm:prSet/>
      <dgm:spPr/>
      <dgm:t>
        <a:bodyPr/>
        <a:lstStyle/>
        <a:p>
          <a:endParaRPr lang="en-DE"/>
        </a:p>
      </dgm:t>
    </dgm:pt>
    <dgm:pt modelId="{89EF4214-E4E2-45E1-AE95-58D3F4C487ED}">
      <dgm:prSet phldrT="[Text]" custT="1"/>
      <dgm:spPr/>
      <dgm:t>
        <a:bodyPr/>
        <a:lstStyle/>
        <a:p>
          <a:r>
            <a:rPr lang="en-US" sz="1300" dirty="0">
              <a:solidFill>
                <a:schemeClr val="tx1"/>
              </a:solidFill>
            </a:rPr>
            <a:t>Portfolio Distribution</a:t>
          </a:r>
          <a:endParaRPr lang="en-DE" sz="1300" dirty="0">
            <a:solidFill>
              <a:schemeClr val="tx1"/>
            </a:solidFill>
          </a:endParaRPr>
        </a:p>
      </dgm:t>
    </dgm:pt>
    <dgm:pt modelId="{840E27CB-52EA-426D-98F4-E1DAC8BB63D5}" type="parTrans" cxnId="{1D590DAE-8923-4C60-A494-0ADED097BB24}">
      <dgm:prSet/>
      <dgm:spPr/>
      <dgm:t>
        <a:bodyPr/>
        <a:lstStyle/>
        <a:p>
          <a:endParaRPr lang="en-DE"/>
        </a:p>
      </dgm:t>
    </dgm:pt>
    <dgm:pt modelId="{D8869F20-17DA-4242-BF84-3C711D839C3C}" type="sibTrans" cxnId="{1D590DAE-8923-4C60-A494-0ADED097BB24}">
      <dgm:prSet/>
      <dgm:spPr/>
      <dgm:t>
        <a:bodyPr/>
        <a:lstStyle/>
        <a:p>
          <a:endParaRPr lang="en-DE"/>
        </a:p>
      </dgm:t>
    </dgm:pt>
    <dgm:pt modelId="{CAAF98F5-3809-419F-A05A-26BEC4005BF0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Portfolio Construction</a:t>
          </a:r>
          <a:endParaRPr lang="en-DE" b="1" dirty="0">
            <a:solidFill>
              <a:schemeClr val="tx1"/>
            </a:solidFill>
          </a:endParaRPr>
        </a:p>
      </dgm:t>
    </dgm:pt>
    <dgm:pt modelId="{32C7FFC1-1D57-4838-9CA8-582071E8F6F4}" type="sibTrans" cxnId="{3A69CAA1-2BC3-4006-9BE3-CBC6FE921D97}">
      <dgm:prSet/>
      <dgm:spPr/>
      <dgm:t>
        <a:bodyPr/>
        <a:lstStyle/>
        <a:p>
          <a:endParaRPr lang="en-DE"/>
        </a:p>
      </dgm:t>
    </dgm:pt>
    <dgm:pt modelId="{5E73A54F-83D2-4EB9-9535-EB1551C03998}" type="parTrans" cxnId="{3A69CAA1-2BC3-4006-9BE3-CBC6FE921D97}">
      <dgm:prSet/>
      <dgm:spPr/>
      <dgm:t>
        <a:bodyPr/>
        <a:lstStyle/>
        <a:p>
          <a:endParaRPr lang="en-DE"/>
        </a:p>
      </dgm:t>
    </dgm:pt>
    <dgm:pt modelId="{E3F9FDF3-91AA-44C6-9666-E30A690689BA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Risk Considerations</a:t>
          </a:r>
          <a:endParaRPr lang="en-DE" b="1" dirty="0">
            <a:solidFill>
              <a:schemeClr val="tx1"/>
            </a:solidFill>
          </a:endParaRPr>
        </a:p>
      </dgm:t>
    </dgm:pt>
    <dgm:pt modelId="{1413942C-3918-4F33-9F03-9F36A7F4F180}" type="parTrans" cxnId="{2ADF5654-BDCE-4168-83F9-3587E6A8CF14}">
      <dgm:prSet/>
      <dgm:spPr/>
      <dgm:t>
        <a:bodyPr/>
        <a:lstStyle/>
        <a:p>
          <a:endParaRPr lang="en-DE"/>
        </a:p>
      </dgm:t>
    </dgm:pt>
    <dgm:pt modelId="{2DE30831-D896-491D-8DB1-00F48EC8E46F}" type="sibTrans" cxnId="{2ADF5654-BDCE-4168-83F9-3587E6A8CF14}">
      <dgm:prSet/>
      <dgm:spPr/>
      <dgm:t>
        <a:bodyPr/>
        <a:lstStyle/>
        <a:p>
          <a:endParaRPr lang="en-DE"/>
        </a:p>
      </dgm:t>
    </dgm:pt>
    <dgm:pt modelId="{F58EA2AF-1AC4-4B31-B1C9-C0E52C46C551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Interest Rate Risk</a:t>
          </a:r>
          <a:endParaRPr lang="en-DE" dirty="0">
            <a:solidFill>
              <a:schemeClr val="tx1"/>
            </a:solidFill>
          </a:endParaRPr>
        </a:p>
      </dgm:t>
    </dgm:pt>
    <dgm:pt modelId="{5258096D-ADCA-4FBF-891A-51F33E5F3614}" type="parTrans" cxnId="{CC5B2A4B-0C48-4E01-AE10-6701064CB4E3}">
      <dgm:prSet/>
      <dgm:spPr/>
      <dgm:t>
        <a:bodyPr/>
        <a:lstStyle/>
        <a:p>
          <a:endParaRPr lang="en-DE"/>
        </a:p>
      </dgm:t>
    </dgm:pt>
    <dgm:pt modelId="{FEEEA38B-B221-4BE2-A2D7-7E034E66E11A}" type="sibTrans" cxnId="{CC5B2A4B-0C48-4E01-AE10-6701064CB4E3}">
      <dgm:prSet/>
      <dgm:spPr/>
      <dgm:t>
        <a:bodyPr/>
        <a:lstStyle/>
        <a:p>
          <a:endParaRPr lang="en-DE"/>
        </a:p>
      </dgm:t>
    </dgm:pt>
    <dgm:pt modelId="{739A7F88-F465-4632-9F09-3C44EA88CAFB}">
      <dgm:prSet/>
      <dgm:spPr/>
      <dgm:t>
        <a:bodyPr/>
        <a:lstStyle/>
        <a:p>
          <a:endParaRPr lang="en-DE" dirty="0"/>
        </a:p>
      </dgm:t>
    </dgm:pt>
    <dgm:pt modelId="{7E5A8AA7-E006-4BCC-9266-E3D377B7C73B}" type="sibTrans" cxnId="{AA5E9118-6027-4C79-BD88-15518C767922}">
      <dgm:prSet/>
      <dgm:spPr/>
      <dgm:t>
        <a:bodyPr/>
        <a:lstStyle/>
        <a:p>
          <a:endParaRPr lang="en-DE"/>
        </a:p>
      </dgm:t>
    </dgm:pt>
    <dgm:pt modelId="{A0AA33F8-2517-4941-BAAA-BBB581092D90}" type="parTrans" cxnId="{AA5E9118-6027-4C79-BD88-15518C767922}">
      <dgm:prSet/>
      <dgm:spPr/>
      <dgm:t>
        <a:bodyPr/>
        <a:lstStyle/>
        <a:p>
          <a:endParaRPr lang="en-DE"/>
        </a:p>
      </dgm:t>
    </dgm:pt>
    <dgm:pt modelId="{5C294D51-3A7D-43E2-9EB4-10A8D293CD57}">
      <dgm:prSet phldrT="[Text]"/>
      <dgm:spPr/>
      <dgm:t>
        <a:bodyPr/>
        <a:lstStyle/>
        <a:p>
          <a:r>
            <a:rPr lang="en-US" dirty="0"/>
            <a:t>Laddering</a:t>
          </a:r>
          <a:endParaRPr lang="en-DE" dirty="0"/>
        </a:p>
      </dgm:t>
    </dgm:pt>
    <dgm:pt modelId="{4A6FE4F6-378F-4BDA-9E40-02125ECDC50E}" type="sibTrans" cxnId="{B8E4473B-F7DA-4D5C-B83C-98C98BF030E8}">
      <dgm:prSet/>
      <dgm:spPr/>
      <dgm:t>
        <a:bodyPr/>
        <a:lstStyle/>
        <a:p>
          <a:endParaRPr lang="en-DE"/>
        </a:p>
      </dgm:t>
    </dgm:pt>
    <dgm:pt modelId="{599FDA79-AF1C-4AAE-87C6-B75540024621}" type="parTrans" cxnId="{B8E4473B-F7DA-4D5C-B83C-98C98BF030E8}">
      <dgm:prSet/>
      <dgm:spPr/>
      <dgm:t>
        <a:bodyPr/>
        <a:lstStyle/>
        <a:p>
          <a:endParaRPr lang="en-DE"/>
        </a:p>
      </dgm:t>
    </dgm:pt>
    <dgm:pt modelId="{850643CC-CE14-4549-BF40-38B039C606EF}">
      <dgm:prSet/>
      <dgm:spPr/>
      <dgm:t>
        <a:bodyPr/>
        <a:lstStyle/>
        <a:p>
          <a:endParaRPr lang="en-DE" dirty="0"/>
        </a:p>
      </dgm:t>
    </dgm:pt>
    <dgm:pt modelId="{7B4743FD-EBE3-4524-9B35-131BE39153DF}" type="sibTrans" cxnId="{FB34C2CA-64A9-4A3F-8B27-C3F40EDBEBA4}">
      <dgm:prSet/>
      <dgm:spPr/>
      <dgm:t>
        <a:bodyPr/>
        <a:lstStyle/>
        <a:p>
          <a:endParaRPr lang="en-DE"/>
        </a:p>
      </dgm:t>
    </dgm:pt>
    <dgm:pt modelId="{77CBAFCA-ECFE-487B-8296-85A08EE5EFE1}" type="parTrans" cxnId="{FB34C2CA-64A9-4A3F-8B27-C3F40EDBEBA4}">
      <dgm:prSet/>
      <dgm:spPr/>
      <dgm:t>
        <a:bodyPr/>
        <a:lstStyle/>
        <a:p>
          <a:endParaRPr lang="en-DE"/>
        </a:p>
      </dgm:t>
    </dgm:pt>
    <dgm:pt modelId="{F190E66C-0AAF-4FC3-BED5-1F4A8EAD50E7}">
      <dgm:prSet phldrT="[Text]" custT="1"/>
      <dgm:spPr/>
      <dgm:t>
        <a:bodyPr/>
        <a:lstStyle/>
        <a:p>
          <a:r>
            <a:rPr lang="en-US" sz="1800" b="1" dirty="0">
              <a:solidFill>
                <a:schemeClr val="tx1"/>
              </a:solidFill>
            </a:rPr>
            <a:t>Strategy</a:t>
          </a:r>
          <a:endParaRPr lang="en-DE" sz="1800" b="1" dirty="0">
            <a:solidFill>
              <a:schemeClr val="tx1"/>
            </a:solidFill>
          </a:endParaRPr>
        </a:p>
      </dgm:t>
    </dgm:pt>
    <dgm:pt modelId="{47BB5C3A-2D25-4C33-8F09-9EEE87A0C17F}" type="sibTrans" cxnId="{F0E5CAB0-7556-40F4-B45D-B7C4B047F040}">
      <dgm:prSet/>
      <dgm:spPr/>
      <dgm:t>
        <a:bodyPr/>
        <a:lstStyle/>
        <a:p>
          <a:endParaRPr lang="en-DE"/>
        </a:p>
      </dgm:t>
    </dgm:pt>
    <dgm:pt modelId="{9CAFFCBA-52AB-43A6-9372-0021F015BB75}" type="parTrans" cxnId="{F0E5CAB0-7556-40F4-B45D-B7C4B047F040}">
      <dgm:prSet/>
      <dgm:spPr/>
      <dgm:t>
        <a:bodyPr/>
        <a:lstStyle/>
        <a:p>
          <a:endParaRPr lang="en-DE"/>
        </a:p>
      </dgm:t>
    </dgm:pt>
    <dgm:pt modelId="{91916FCA-A4A1-4BDA-9AD0-A1623D05C985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Inflation Risk</a:t>
          </a:r>
          <a:endParaRPr lang="en-DE" dirty="0">
            <a:solidFill>
              <a:schemeClr val="tx1"/>
            </a:solidFill>
          </a:endParaRPr>
        </a:p>
      </dgm:t>
    </dgm:pt>
    <dgm:pt modelId="{0FA726FD-0E0A-47EB-877D-B07EDB66A59E}" type="parTrans" cxnId="{B8551B10-6794-4EE8-BD2B-746BE1FFF58C}">
      <dgm:prSet/>
      <dgm:spPr/>
      <dgm:t>
        <a:bodyPr/>
        <a:lstStyle/>
        <a:p>
          <a:endParaRPr lang="en-DE"/>
        </a:p>
      </dgm:t>
    </dgm:pt>
    <dgm:pt modelId="{9A080F59-0A85-465F-85B6-2A0F6066F440}" type="sibTrans" cxnId="{B8551B10-6794-4EE8-BD2B-746BE1FFF58C}">
      <dgm:prSet/>
      <dgm:spPr/>
      <dgm:t>
        <a:bodyPr/>
        <a:lstStyle/>
        <a:p>
          <a:endParaRPr lang="en-DE"/>
        </a:p>
      </dgm:t>
    </dgm:pt>
    <dgm:pt modelId="{335D2E9D-09EF-4761-AC25-70F8D4A086E1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Credit Risk</a:t>
          </a:r>
          <a:endParaRPr lang="en-DE" dirty="0">
            <a:solidFill>
              <a:schemeClr val="tx1"/>
            </a:solidFill>
          </a:endParaRPr>
        </a:p>
      </dgm:t>
    </dgm:pt>
    <dgm:pt modelId="{DF8DD97D-CD33-4CCB-BDA7-337D08CADB56}" type="parTrans" cxnId="{7A22A0D0-DC52-4A44-80CC-DF2CC65D3165}">
      <dgm:prSet/>
      <dgm:spPr/>
      <dgm:t>
        <a:bodyPr/>
        <a:lstStyle/>
        <a:p>
          <a:endParaRPr lang="en-DE"/>
        </a:p>
      </dgm:t>
    </dgm:pt>
    <dgm:pt modelId="{BC363AD4-BE18-4ABD-8AD4-59236E5D2DED}" type="sibTrans" cxnId="{7A22A0D0-DC52-4A44-80CC-DF2CC65D3165}">
      <dgm:prSet/>
      <dgm:spPr/>
      <dgm:t>
        <a:bodyPr/>
        <a:lstStyle/>
        <a:p>
          <a:endParaRPr lang="en-DE"/>
        </a:p>
      </dgm:t>
    </dgm:pt>
    <dgm:pt modelId="{0E38C556-99A5-4F3B-AFF2-1AD9C74BFAAA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Inflation Risk</a:t>
          </a:r>
          <a:endParaRPr lang="en-DE" dirty="0">
            <a:solidFill>
              <a:schemeClr val="tx1"/>
            </a:solidFill>
          </a:endParaRPr>
        </a:p>
      </dgm:t>
    </dgm:pt>
    <dgm:pt modelId="{A6A778A4-5849-4AEC-98D8-A9942A2FE108}" type="parTrans" cxnId="{9019AF53-F3DB-4855-9689-7667C60E7CA9}">
      <dgm:prSet/>
      <dgm:spPr/>
      <dgm:t>
        <a:bodyPr/>
        <a:lstStyle/>
        <a:p>
          <a:endParaRPr lang="en-DE"/>
        </a:p>
      </dgm:t>
    </dgm:pt>
    <dgm:pt modelId="{9DD2BC07-7381-44BC-801B-F773095DE52F}" type="sibTrans" cxnId="{9019AF53-F3DB-4855-9689-7667C60E7CA9}">
      <dgm:prSet/>
      <dgm:spPr/>
      <dgm:t>
        <a:bodyPr/>
        <a:lstStyle/>
        <a:p>
          <a:endParaRPr lang="en-DE"/>
        </a:p>
      </dgm:t>
    </dgm:pt>
    <dgm:pt modelId="{F819DB8B-4C33-4DD4-B4C0-03EE1572382E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Geopolitical Risk</a:t>
          </a:r>
          <a:endParaRPr lang="en-DE" dirty="0">
            <a:solidFill>
              <a:schemeClr val="tx1"/>
            </a:solidFill>
          </a:endParaRPr>
        </a:p>
      </dgm:t>
    </dgm:pt>
    <dgm:pt modelId="{5512D9A2-B40A-498D-AD57-9AC26C1A1F58}" type="parTrans" cxnId="{01C6E972-83ED-4140-9252-81D75D06A30F}">
      <dgm:prSet/>
      <dgm:spPr/>
      <dgm:t>
        <a:bodyPr/>
        <a:lstStyle/>
        <a:p>
          <a:endParaRPr lang="en-DE"/>
        </a:p>
      </dgm:t>
    </dgm:pt>
    <dgm:pt modelId="{1C17C09F-DB40-4040-9329-44AAF4879AC9}" type="sibTrans" cxnId="{01C6E972-83ED-4140-9252-81D75D06A30F}">
      <dgm:prSet/>
      <dgm:spPr/>
      <dgm:t>
        <a:bodyPr/>
        <a:lstStyle/>
        <a:p>
          <a:endParaRPr lang="en-DE"/>
        </a:p>
      </dgm:t>
    </dgm:pt>
    <dgm:pt modelId="{42CD4D12-F41E-4B13-944A-D70045077686}">
      <dgm:prSet phldrT="[Text]"/>
      <dgm:spPr/>
      <dgm:t>
        <a:bodyPr/>
        <a:lstStyle/>
        <a:p>
          <a:r>
            <a:rPr lang="en-US" dirty="0"/>
            <a:t>Global Diversification</a:t>
          </a:r>
          <a:endParaRPr lang="en-DE" dirty="0"/>
        </a:p>
      </dgm:t>
    </dgm:pt>
    <dgm:pt modelId="{10ACE936-0E34-4C6D-BB84-433136472175}" type="parTrans" cxnId="{1F70F635-67A0-4DA3-B9FA-12E35E738FEA}">
      <dgm:prSet/>
      <dgm:spPr/>
      <dgm:t>
        <a:bodyPr/>
        <a:lstStyle/>
        <a:p>
          <a:endParaRPr lang="en-DE"/>
        </a:p>
      </dgm:t>
    </dgm:pt>
    <dgm:pt modelId="{BCACC733-C1F3-41D5-B49A-A3FE26BA3436}" type="sibTrans" cxnId="{1F70F635-67A0-4DA3-B9FA-12E35E738FEA}">
      <dgm:prSet/>
      <dgm:spPr/>
      <dgm:t>
        <a:bodyPr/>
        <a:lstStyle/>
        <a:p>
          <a:endParaRPr lang="en-DE"/>
        </a:p>
      </dgm:t>
    </dgm:pt>
    <dgm:pt modelId="{5D3AFF7E-BDCB-4044-BF56-BC8B0F179447}">
      <dgm:prSet phldrT="[Text]"/>
      <dgm:spPr/>
      <dgm:t>
        <a:bodyPr/>
        <a:lstStyle/>
        <a:p>
          <a:r>
            <a:rPr lang="en-US" dirty="0"/>
            <a:t>CDS/Yield Arbitrage</a:t>
          </a:r>
          <a:endParaRPr lang="en-DE" dirty="0"/>
        </a:p>
      </dgm:t>
    </dgm:pt>
    <dgm:pt modelId="{0C3D4CEB-EE63-4328-9586-4D1FC4DAA40B}" type="parTrans" cxnId="{8F77FF76-3FB3-4FAE-B5A1-0D180016E4E4}">
      <dgm:prSet/>
      <dgm:spPr/>
      <dgm:t>
        <a:bodyPr/>
        <a:lstStyle/>
        <a:p>
          <a:endParaRPr lang="en-DE"/>
        </a:p>
      </dgm:t>
    </dgm:pt>
    <dgm:pt modelId="{C2A5C364-FB86-4272-9C4C-C198EA8DB3EA}" type="sibTrans" cxnId="{8F77FF76-3FB3-4FAE-B5A1-0D180016E4E4}">
      <dgm:prSet/>
      <dgm:spPr/>
      <dgm:t>
        <a:bodyPr/>
        <a:lstStyle/>
        <a:p>
          <a:endParaRPr lang="en-DE"/>
        </a:p>
      </dgm:t>
    </dgm:pt>
    <dgm:pt modelId="{24E1DAE3-9341-468B-BDBE-55C07251F885}" type="pres">
      <dgm:prSet presAssocID="{9A08B926-23B5-4854-9E01-3202EB53AD61}" presName="linearFlow" presStyleCnt="0">
        <dgm:presLayoutVars>
          <dgm:dir/>
          <dgm:animLvl val="lvl"/>
          <dgm:resizeHandles val="exact"/>
        </dgm:presLayoutVars>
      </dgm:prSet>
      <dgm:spPr/>
    </dgm:pt>
    <dgm:pt modelId="{F6FC418A-5E64-4399-9A39-E85DD84B91C4}" type="pres">
      <dgm:prSet presAssocID="{CAAF98F5-3809-419F-A05A-26BEC4005BF0}" presName="composite" presStyleCnt="0"/>
      <dgm:spPr/>
    </dgm:pt>
    <dgm:pt modelId="{C380C19C-A303-4E96-98E5-EFBB20B84B0A}" type="pres">
      <dgm:prSet presAssocID="{CAAF98F5-3809-419F-A05A-26BEC4005BF0}" presName="parentText" presStyleLbl="alignNode1" presStyleIdx="0" presStyleCnt="3" custScaleX="147066">
        <dgm:presLayoutVars>
          <dgm:chMax val="1"/>
          <dgm:bulletEnabled val="1"/>
        </dgm:presLayoutVars>
      </dgm:prSet>
      <dgm:spPr/>
    </dgm:pt>
    <dgm:pt modelId="{32C76C0D-3C03-42FB-B16E-FDC8CBD3BA20}" type="pres">
      <dgm:prSet presAssocID="{CAAF98F5-3809-419F-A05A-26BEC4005BF0}" presName="descendantText" presStyleLbl="alignAcc1" presStyleIdx="0" presStyleCnt="3" custScaleX="82707" custLinFactNeighborX="124">
        <dgm:presLayoutVars>
          <dgm:bulletEnabled val="1"/>
        </dgm:presLayoutVars>
      </dgm:prSet>
      <dgm:spPr/>
    </dgm:pt>
    <dgm:pt modelId="{B84DFD85-8B18-46C7-B408-F8EB0A6A2A4D}" type="pres">
      <dgm:prSet presAssocID="{32C7FFC1-1D57-4838-9CA8-582071E8F6F4}" presName="sp" presStyleCnt="0"/>
      <dgm:spPr/>
    </dgm:pt>
    <dgm:pt modelId="{D74D04BE-7211-42E1-835C-69F8AF4B2783}" type="pres">
      <dgm:prSet presAssocID="{F190E66C-0AAF-4FC3-BED5-1F4A8EAD50E7}" presName="composite" presStyleCnt="0"/>
      <dgm:spPr/>
    </dgm:pt>
    <dgm:pt modelId="{FACEC6FE-A575-4F6D-A9B0-B4C898B8D113}" type="pres">
      <dgm:prSet presAssocID="{F190E66C-0AAF-4FC3-BED5-1F4A8EAD50E7}" presName="parentText" presStyleLbl="alignNode1" presStyleIdx="1" presStyleCnt="3" custScaleX="147066">
        <dgm:presLayoutVars>
          <dgm:chMax val="1"/>
          <dgm:bulletEnabled val="1"/>
        </dgm:presLayoutVars>
      </dgm:prSet>
      <dgm:spPr/>
    </dgm:pt>
    <dgm:pt modelId="{0224CB59-D100-4224-9FF9-4FF4B1B80BAF}" type="pres">
      <dgm:prSet presAssocID="{F190E66C-0AAF-4FC3-BED5-1F4A8EAD50E7}" presName="descendantText" presStyleLbl="alignAcc1" presStyleIdx="1" presStyleCnt="3" custScaleX="76508" custLinFactNeighborX="3593" custLinFactNeighborY="1980">
        <dgm:presLayoutVars>
          <dgm:bulletEnabled val="1"/>
        </dgm:presLayoutVars>
      </dgm:prSet>
      <dgm:spPr/>
    </dgm:pt>
    <dgm:pt modelId="{1BD6512E-977F-408F-9D22-F3823AD8DE23}" type="pres">
      <dgm:prSet presAssocID="{47BB5C3A-2D25-4C33-8F09-9EEE87A0C17F}" presName="sp" presStyleCnt="0"/>
      <dgm:spPr/>
    </dgm:pt>
    <dgm:pt modelId="{83E9875C-4742-4E1F-99CE-0B0E6BB26F5A}" type="pres">
      <dgm:prSet presAssocID="{E3F9FDF3-91AA-44C6-9666-E30A690689BA}" presName="composite" presStyleCnt="0"/>
      <dgm:spPr/>
    </dgm:pt>
    <dgm:pt modelId="{157A579E-AD35-4C28-8DA2-984240832832}" type="pres">
      <dgm:prSet presAssocID="{E3F9FDF3-91AA-44C6-9666-E30A690689BA}" presName="parentText" presStyleLbl="alignNode1" presStyleIdx="2" presStyleCnt="3" custScaleX="147066">
        <dgm:presLayoutVars>
          <dgm:chMax val="1"/>
          <dgm:bulletEnabled val="1"/>
        </dgm:presLayoutVars>
      </dgm:prSet>
      <dgm:spPr/>
    </dgm:pt>
    <dgm:pt modelId="{AB3B0D26-D957-4327-A2D6-0990F8DA5EE6}" type="pres">
      <dgm:prSet presAssocID="{E3F9FDF3-91AA-44C6-9666-E30A690689BA}" presName="descendantText" presStyleLbl="alignAcc1" presStyleIdx="2" presStyleCnt="3" custScaleX="82707">
        <dgm:presLayoutVars>
          <dgm:bulletEnabled val="1"/>
        </dgm:presLayoutVars>
      </dgm:prSet>
      <dgm:spPr/>
    </dgm:pt>
  </dgm:ptLst>
  <dgm:cxnLst>
    <dgm:cxn modelId="{AFEACF0B-96C3-41CC-9BCC-8E787742FD40}" type="presOf" srcId="{739A7F88-F465-4632-9F09-3C44EA88CAFB}" destId="{0224CB59-D100-4224-9FF9-4FF4B1B80BAF}" srcOrd="0" destOrd="0" presId="urn:microsoft.com/office/officeart/2005/8/layout/chevron2"/>
    <dgm:cxn modelId="{B8551B10-6794-4EE8-BD2B-746BE1FFF58C}" srcId="{E3F9FDF3-91AA-44C6-9666-E30A690689BA}" destId="{91916FCA-A4A1-4BDA-9AD0-A1623D05C985}" srcOrd="1" destOrd="0" parTransId="{0FA726FD-0E0A-47EB-877D-B07EDB66A59E}" sibTransId="{9A080F59-0A85-465F-85B6-2A0F6066F440}"/>
    <dgm:cxn modelId="{AA5E9118-6027-4C79-BD88-15518C767922}" srcId="{F190E66C-0AAF-4FC3-BED5-1F4A8EAD50E7}" destId="{739A7F88-F465-4632-9F09-3C44EA88CAFB}" srcOrd="0" destOrd="0" parTransId="{A0AA33F8-2517-4941-BAAA-BBB581092D90}" sibTransId="{7E5A8AA7-E006-4BCC-9266-E3D377B7C73B}"/>
    <dgm:cxn modelId="{A00E051B-F6C3-4DAC-B7E1-6B5C680B8D2D}" type="presOf" srcId="{F819DB8B-4C33-4DD4-B4C0-03EE1572382E}" destId="{AB3B0D26-D957-4327-A2D6-0990F8DA5EE6}" srcOrd="0" destOrd="4" presId="urn:microsoft.com/office/officeart/2005/8/layout/chevron2"/>
    <dgm:cxn modelId="{16268F29-73C5-46BD-BEAE-916E198B4BCB}" type="presOf" srcId="{5C294D51-3A7D-43E2-9EB4-10A8D293CD57}" destId="{0224CB59-D100-4224-9FF9-4FF4B1B80BAF}" srcOrd="0" destOrd="1" presId="urn:microsoft.com/office/officeart/2005/8/layout/chevron2"/>
    <dgm:cxn modelId="{AA3B482C-DAE5-401F-A2FD-95219BB3012B}" type="presOf" srcId="{CAAF98F5-3809-419F-A05A-26BEC4005BF0}" destId="{C380C19C-A303-4E96-98E5-EFBB20B84B0A}" srcOrd="0" destOrd="0" presId="urn:microsoft.com/office/officeart/2005/8/layout/chevron2"/>
    <dgm:cxn modelId="{1F70F635-67A0-4DA3-B9FA-12E35E738FEA}" srcId="{F190E66C-0AAF-4FC3-BED5-1F4A8EAD50E7}" destId="{42CD4D12-F41E-4B13-944A-D70045077686}" srcOrd="2" destOrd="0" parTransId="{10ACE936-0E34-4C6D-BB84-433136472175}" sibTransId="{BCACC733-C1F3-41D5-B49A-A3FE26BA3436}"/>
    <dgm:cxn modelId="{B8E4473B-F7DA-4D5C-B83C-98C98BF030E8}" srcId="{F190E66C-0AAF-4FC3-BED5-1F4A8EAD50E7}" destId="{5C294D51-3A7D-43E2-9EB4-10A8D293CD57}" srcOrd="1" destOrd="0" parTransId="{599FDA79-AF1C-4AAE-87C6-B75540024621}" sibTransId="{4A6FE4F6-378F-4BDA-9E40-02125ECDC50E}"/>
    <dgm:cxn modelId="{CC5B2A4B-0C48-4E01-AE10-6701064CB4E3}" srcId="{E3F9FDF3-91AA-44C6-9666-E30A690689BA}" destId="{F58EA2AF-1AC4-4B31-B1C9-C0E52C46C551}" srcOrd="0" destOrd="0" parTransId="{5258096D-ADCA-4FBF-891A-51F33E5F3614}" sibTransId="{FEEEA38B-B221-4BE2-A2D7-7E034E66E11A}"/>
    <dgm:cxn modelId="{84019870-D715-4A26-9699-A75BBEB1C60F}" type="presOf" srcId="{4320F8B3-015E-4C29-9B56-47B96134FC34}" destId="{32C76C0D-3C03-42FB-B16E-FDC8CBD3BA20}" srcOrd="0" destOrd="0" presId="urn:microsoft.com/office/officeart/2005/8/layout/chevron2"/>
    <dgm:cxn modelId="{01C6E972-83ED-4140-9252-81D75D06A30F}" srcId="{E3F9FDF3-91AA-44C6-9666-E30A690689BA}" destId="{F819DB8B-4C33-4DD4-B4C0-03EE1572382E}" srcOrd="4" destOrd="0" parTransId="{5512D9A2-B40A-498D-AD57-9AC26C1A1F58}" sibTransId="{1C17C09F-DB40-4040-9329-44AAF4879AC9}"/>
    <dgm:cxn modelId="{D5718D73-C483-432D-AFD2-FE69D7AE657D}" type="presOf" srcId="{5D3AFF7E-BDCB-4044-BF56-BC8B0F179447}" destId="{0224CB59-D100-4224-9FF9-4FF4B1B80BAF}" srcOrd="0" destOrd="3" presId="urn:microsoft.com/office/officeart/2005/8/layout/chevron2"/>
    <dgm:cxn modelId="{9019AF53-F3DB-4855-9689-7667C60E7CA9}" srcId="{E3F9FDF3-91AA-44C6-9666-E30A690689BA}" destId="{0E38C556-99A5-4F3B-AFF2-1AD9C74BFAAA}" srcOrd="3" destOrd="0" parTransId="{A6A778A4-5849-4AEC-98D8-A9942A2FE108}" sibTransId="{9DD2BC07-7381-44BC-801B-F773095DE52F}"/>
    <dgm:cxn modelId="{2ADF5654-BDCE-4168-83F9-3587E6A8CF14}" srcId="{9A08B926-23B5-4854-9E01-3202EB53AD61}" destId="{E3F9FDF3-91AA-44C6-9666-E30A690689BA}" srcOrd="2" destOrd="0" parTransId="{1413942C-3918-4F33-9F03-9F36A7F4F180}" sibTransId="{2DE30831-D896-491D-8DB1-00F48EC8E46F}"/>
    <dgm:cxn modelId="{8F77FF76-3FB3-4FAE-B5A1-0D180016E4E4}" srcId="{F190E66C-0AAF-4FC3-BED5-1F4A8EAD50E7}" destId="{5D3AFF7E-BDCB-4044-BF56-BC8B0F179447}" srcOrd="3" destOrd="0" parTransId="{0C3D4CEB-EE63-4328-9586-4D1FC4DAA40B}" sibTransId="{C2A5C364-FB86-4272-9C4C-C198EA8DB3EA}"/>
    <dgm:cxn modelId="{6CBA5878-7DDE-4950-BC34-A1B226006A4F}" type="presOf" srcId="{E3F9FDF3-91AA-44C6-9666-E30A690689BA}" destId="{157A579E-AD35-4C28-8DA2-984240832832}" srcOrd="0" destOrd="0" presId="urn:microsoft.com/office/officeart/2005/8/layout/chevron2"/>
    <dgm:cxn modelId="{5AD03C5A-3489-4702-8B87-603C98592980}" type="presOf" srcId="{F190E66C-0AAF-4FC3-BED5-1F4A8EAD50E7}" destId="{FACEC6FE-A575-4F6D-A9B0-B4C898B8D113}" srcOrd="0" destOrd="0" presId="urn:microsoft.com/office/officeart/2005/8/layout/chevron2"/>
    <dgm:cxn modelId="{2185618F-AED3-4608-A294-847054C8ABC5}" type="presOf" srcId="{850643CC-CE14-4549-BF40-38B039C606EF}" destId="{0224CB59-D100-4224-9FF9-4FF4B1B80BAF}" srcOrd="0" destOrd="4" presId="urn:microsoft.com/office/officeart/2005/8/layout/chevron2"/>
    <dgm:cxn modelId="{3A69CAA1-2BC3-4006-9BE3-CBC6FE921D97}" srcId="{9A08B926-23B5-4854-9E01-3202EB53AD61}" destId="{CAAF98F5-3809-419F-A05A-26BEC4005BF0}" srcOrd="0" destOrd="0" parTransId="{5E73A54F-83D2-4EB9-9535-EB1551C03998}" sibTransId="{32C7FFC1-1D57-4838-9CA8-582071E8F6F4}"/>
    <dgm:cxn modelId="{1D590DAE-8923-4C60-A494-0ADED097BB24}" srcId="{CAAF98F5-3809-419F-A05A-26BEC4005BF0}" destId="{89EF4214-E4E2-45E1-AE95-58D3F4C487ED}" srcOrd="1" destOrd="0" parTransId="{840E27CB-52EA-426D-98F4-E1DAC8BB63D5}" sibTransId="{D8869F20-17DA-4242-BF84-3C711D839C3C}"/>
    <dgm:cxn modelId="{F0E5CAB0-7556-40F4-B45D-B7C4B047F040}" srcId="{9A08B926-23B5-4854-9E01-3202EB53AD61}" destId="{F190E66C-0AAF-4FC3-BED5-1F4A8EAD50E7}" srcOrd="1" destOrd="0" parTransId="{9CAFFCBA-52AB-43A6-9372-0021F015BB75}" sibTransId="{47BB5C3A-2D25-4C33-8F09-9EEE87A0C17F}"/>
    <dgm:cxn modelId="{EEC0FCB3-68FC-4486-8555-EAEA30FCB656}" type="presOf" srcId="{42CD4D12-F41E-4B13-944A-D70045077686}" destId="{0224CB59-D100-4224-9FF9-4FF4B1B80BAF}" srcOrd="0" destOrd="2" presId="urn:microsoft.com/office/officeart/2005/8/layout/chevron2"/>
    <dgm:cxn modelId="{B651CFBC-D8CA-4319-993E-51225C1CECCA}" type="presOf" srcId="{335D2E9D-09EF-4761-AC25-70F8D4A086E1}" destId="{AB3B0D26-D957-4327-A2D6-0990F8DA5EE6}" srcOrd="0" destOrd="2" presId="urn:microsoft.com/office/officeart/2005/8/layout/chevron2"/>
    <dgm:cxn modelId="{FB34C2CA-64A9-4A3F-8B27-C3F40EDBEBA4}" srcId="{F190E66C-0AAF-4FC3-BED5-1F4A8EAD50E7}" destId="{850643CC-CE14-4549-BF40-38B039C606EF}" srcOrd="4" destOrd="0" parTransId="{77CBAFCA-ECFE-487B-8296-85A08EE5EFE1}" sibTransId="{7B4743FD-EBE3-4524-9B35-131BE39153DF}"/>
    <dgm:cxn modelId="{70867ED0-BDCA-4A82-884E-CD73C01AE607}" srcId="{CAAF98F5-3809-419F-A05A-26BEC4005BF0}" destId="{4320F8B3-015E-4C29-9B56-47B96134FC34}" srcOrd="0" destOrd="0" parTransId="{C9E42910-F82C-4AD4-AB3E-94E5D7912512}" sibTransId="{847648B0-18C4-40F2-AE19-5358A3134439}"/>
    <dgm:cxn modelId="{7A22A0D0-DC52-4A44-80CC-DF2CC65D3165}" srcId="{E3F9FDF3-91AA-44C6-9666-E30A690689BA}" destId="{335D2E9D-09EF-4761-AC25-70F8D4A086E1}" srcOrd="2" destOrd="0" parTransId="{DF8DD97D-CD33-4CCB-BDA7-337D08CADB56}" sibTransId="{BC363AD4-BE18-4ABD-8AD4-59236E5D2DED}"/>
    <dgm:cxn modelId="{0D0924D2-0A0E-4EE5-939B-8D64298AF17B}" type="presOf" srcId="{9A08B926-23B5-4854-9E01-3202EB53AD61}" destId="{24E1DAE3-9341-468B-BDBE-55C07251F885}" srcOrd="0" destOrd="0" presId="urn:microsoft.com/office/officeart/2005/8/layout/chevron2"/>
    <dgm:cxn modelId="{A803CAEC-2945-49D1-B29E-51727C207B67}" type="presOf" srcId="{91916FCA-A4A1-4BDA-9AD0-A1623D05C985}" destId="{AB3B0D26-D957-4327-A2D6-0990F8DA5EE6}" srcOrd="0" destOrd="1" presId="urn:microsoft.com/office/officeart/2005/8/layout/chevron2"/>
    <dgm:cxn modelId="{EF5E78EE-1827-4B7D-8776-D183CF21DD08}" type="presOf" srcId="{0E38C556-99A5-4F3B-AFF2-1AD9C74BFAAA}" destId="{AB3B0D26-D957-4327-A2D6-0990F8DA5EE6}" srcOrd="0" destOrd="3" presId="urn:microsoft.com/office/officeart/2005/8/layout/chevron2"/>
    <dgm:cxn modelId="{9E2268F0-AD75-4EAA-B32D-61EC2FF14AAE}" type="presOf" srcId="{89EF4214-E4E2-45E1-AE95-58D3F4C487ED}" destId="{32C76C0D-3C03-42FB-B16E-FDC8CBD3BA20}" srcOrd="0" destOrd="1" presId="urn:microsoft.com/office/officeart/2005/8/layout/chevron2"/>
    <dgm:cxn modelId="{3727BAF2-0AF1-444A-BD19-CDFE90DB8CB6}" type="presOf" srcId="{F58EA2AF-1AC4-4B31-B1C9-C0E52C46C551}" destId="{AB3B0D26-D957-4327-A2D6-0990F8DA5EE6}" srcOrd="0" destOrd="0" presId="urn:microsoft.com/office/officeart/2005/8/layout/chevron2"/>
    <dgm:cxn modelId="{9738A02D-7027-40D0-8552-23B7DD3EE82F}" type="presParOf" srcId="{24E1DAE3-9341-468B-BDBE-55C07251F885}" destId="{F6FC418A-5E64-4399-9A39-E85DD84B91C4}" srcOrd="0" destOrd="0" presId="urn:microsoft.com/office/officeart/2005/8/layout/chevron2"/>
    <dgm:cxn modelId="{D4B69CCB-18C1-43EC-80BD-34F227494CE7}" type="presParOf" srcId="{F6FC418A-5E64-4399-9A39-E85DD84B91C4}" destId="{C380C19C-A303-4E96-98E5-EFBB20B84B0A}" srcOrd="0" destOrd="0" presId="urn:microsoft.com/office/officeart/2005/8/layout/chevron2"/>
    <dgm:cxn modelId="{D9B17BAE-0392-4855-8797-F86A1B183255}" type="presParOf" srcId="{F6FC418A-5E64-4399-9A39-E85DD84B91C4}" destId="{32C76C0D-3C03-42FB-B16E-FDC8CBD3BA20}" srcOrd="1" destOrd="0" presId="urn:microsoft.com/office/officeart/2005/8/layout/chevron2"/>
    <dgm:cxn modelId="{ADF19FC0-60C8-4926-A695-B84FA93FA5D5}" type="presParOf" srcId="{24E1DAE3-9341-468B-BDBE-55C07251F885}" destId="{B84DFD85-8B18-46C7-B408-F8EB0A6A2A4D}" srcOrd="1" destOrd="0" presId="urn:microsoft.com/office/officeart/2005/8/layout/chevron2"/>
    <dgm:cxn modelId="{90F52726-98D1-482C-ACE3-3D0290CD343F}" type="presParOf" srcId="{24E1DAE3-9341-468B-BDBE-55C07251F885}" destId="{D74D04BE-7211-42E1-835C-69F8AF4B2783}" srcOrd="2" destOrd="0" presId="urn:microsoft.com/office/officeart/2005/8/layout/chevron2"/>
    <dgm:cxn modelId="{B7199ED4-436C-4577-918A-2B551A16D212}" type="presParOf" srcId="{D74D04BE-7211-42E1-835C-69F8AF4B2783}" destId="{FACEC6FE-A575-4F6D-A9B0-B4C898B8D113}" srcOrd="0" destOrd="0" presId="urn:microsoft.com/office/officeart/2005/8/layout/chevron2"/>
    <dgm:cxn modelId="{AE219AC5-D741-4B15-959A-F5D0D01AF304}" type="presParOf" srcId="{D74D04BE-7211-42E1-835C-69F8AF4B2783}" destId="{0224CB59-D100-4224-9FF9-4FF4B1B80BAF}" srcOrd="1" destOrd="0" presId="urn:microsoft.com/office/officeart/2005/8/layout/chevron2"/>
    <dgm:cxn modelId="{D2441F95-20AB-4937-AF50-EC84CD471E60}" type="presParOf" srcId="{24E1DAE3-9341-468B-BDBE-55C07251F885}" destId="{1BD6512E-977F-408F-9D22-F3823AD8DE23}" srcOrd="3" destOrd="0" presId="urn:microsoft.com/office/officeart/2005/8/layout/chevron2"/>
    <dgm:cxn modelId="{A98FDD3B-052D-4A80-A18D-DAD29704A95C}" type="presParOf" srcId="{24E1DAE3-9341-468B-BDBE-55C07251F885}" destId="{83E9875C-4742-4E1F-99CE-0B0E6BB26F5A}" srcOrd="4" destOrd="0" presId="urn:microsoft.com/office/officeart/2005/8/layout/chevron2"/>
    <dgm:cxn modelId="{975158A3-F111-4DB8-8C35-08F786CC4FA9}" type="presParOf" srcId="{83E9875C-4742-4E1F-99CE-0B0E6BB26F5A}" destId="{157A579E-AD35-4C28-8DA2-984240832832}" srcOrd="0" destOrd="0" presId="urn:microsoft.com/office/officeart/2005/8/layout/chevron2"/>
    <dgm:cxn modelId="{ABE00CC2-1C0C-4194-B4A8-A6711B3FD0CE}" type="presParOf" srcId="{83E9875C-4742-4E1F-99CE-0B0E6BB26F5A}" destId="{AB3B0D26-D957-4327-A2D6-0990F8DA5EE6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DD8915E-DC14-41D6-9BB5-F49E1C265163}" type="doc">
      <dgm:prSet loTypeId="urn:microsoft.com/office/officeart/2016/7/layout/HorizontalActionList" loCatId="list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8FE81FEC-2664-411F-AEB3-065F29F52751}">
      <dgm:prSet/>
      <dgm:spPr>
        <a:solidFill>
          <a:schemeClr val="accent1">
            <a:lumMod val="60000"/>
            <a:lumOff val="40000"/>
            <a:alpha val="68000"/>
          </a:schemeClr>
        </a:solidFill>
        <a:ln>
          <a:noFill/>
        </a:ln>
      </dgm:spPr>
      <dgm:t>
        <a:bodyPr lIns="182880" tIns="182880" rIns="182880" bIns="182880"/>
        <a:lstStyle/>
        <a:p>
          <a:pPr marL="0" rtl="0">
            <a:lnSpc>
              <a:spcPct val="100000"/>
            </a:lnSpc>
            <a:buNone/>
          </a:pPr>
          <a:r>
            <a:rPr lang="en-US" b="0" i="0" dirty="0">
              <a:latin typeface="Avenir Next LT Pro" panose="020B0504020202020204" pitchFamily="34" charset="77"/>
            </a:rPr>
            <a:t>Deploy </a:t>
          </a:r>
          <a:r>
            <a:rPr lang="en-US" b="1" i="0" dirty="0">
              <a:latin typeface="Avenir Next LT Pro" panose="020B0504020202020204" pitchFamily="34" charset="77"/>
            </a:rPr>
            <a:t>strategic networks with compelling</a:t>
          </a:r>
          <a:r>
            <a:rPr lang="en-US" b="0" i="0" dirty="0">
              <a:latin typeface="Avenir Next LT Pro" panose="020B0504020202020204" pitchFamily="34" charset="77"/>
            </a:rPr>
            <a:t>                 e-business needs</a:t>
          </a:r>
        </a:p>
      </dgm:t>
    </dgm:pt>
    <dgm:pt modelId="{BCBC007E-0269-421B-9C41-DE26D5C3A822}" type="parTrans" cxnId="{711E093C-AD42-45A4-8D40-A2D39702062E}">
      <dgm:prSet/>
      <dgm:spPr/>
      <dgm:t>
        <a:bodyPr/>
        <a:lstStyle/>
        <a:p>
          <a:endParaRPr lang="en-US"/>
        </a:p>
      </dgm:t>
    </dgm:pt>
    <dgm:pt modelId="{80230EB7-7230-4881-A631-309C07417378}" type="sibTrans" cxnId="{711E093C-AD42-45A4-8D40-A2D39702062E}">
      <dgm:prSet/>
      <dgm:spPr/>
      <dgm:t>
        <a:bodyPr/>
        <a:lstStyle/>
        <a:p>
          <a:endParaRPr lang="en-US"/>
        </a:p>
      </dgm:t>
    </dgm:pt>
    <dgm:pt modelId="{73D947E0-108F-4D20-A71E-3CF329F97212}">
      <dgm:prSet phldr="0" custT="1"/>
      <dgm:spPr>
        <a:solidFill>
          <a:schemeClr val="accent1">
            <a:lumMod val="50000"/>
          </a:schemeClr>
        </a:solidFill>
        <a:ln>
          <a:noFill/>
        </a:ln>
      </dgm:spPr>
      <dgm:t>
        <a:bodyPr/>
        <a:lstStyle/>
        <a:p>
          <a:pPr marL="0" rtl="0"/>
          <a:r>
            <a:rPr lang="en-US" sz="2000" b="0" i="0" dirty="0">
              <a:latin typeface="Avenir Next LT Pro" panose="020B0504020202020204" pitchFamily="34" charset="77"/>
            </a:rPr>
            <a:t>PLANNING</a:t>
          </a:r>
        </a:p>
      </dgm:t>
    </dgm:pt>
    <dgm:pt modelId="{9D249532-A24D-4D8F-848A-9F42F2E486C9}" type="parTrans" cxnId="{A0077D09-C12C-46D0-8DF7-194B6911362A}">
      <dgm:prSet/>
      <dgm:spPr/>
      <dgm:t>
        <a:bodyPr/>
        <a:lstStyle/>
        <a:p>
          <a:endParaRPr lang="en-US"/>
        </a:p>
      </dgm:t>
    </dgm:pt>
    <dgm:pt modelId="{AE813459-65AB-4FA9-B717-330DDA6DFA4E}" type="sibTrans" cxnId="{A0077D09-C12C-46D0-8DF7-194B6911362A}">
      <dgm:prSet/>
      <dgm:spPr/>
      <dgm:t>
        <a:bodyPr/>
        <a:lstStyle/>
        <a:p>
          <a:endParaRPr lang="en-US"/>
        </a:p>
      </dgm:t>
    </dgm:pt>
    <dgm:pt modelId="{30A490C8-22B4-4D68-875C-0F0DE2FF864D}">
      <dgm:prSet phldr="0"/>
      <dgm:spPr>
        <a:solidFill>
          <a:schemeClr val="accent1">
            <a:lumMod val="60000"/>
            <a:lumOff val="40000"/>
            <a:alpha val="63879"/>
          </a:schemeClr>
        </a:solidFill>
        <a:ln>
          <a:noFill/>
        </a:ln>
      </dgm:spPr>
      <dgm:t>
        <a:bodyPr/>
        <a:lstStyle/>
        <a:p>
          <a:pPr marL="0">
            <a:lnSpc>
              <a:spcPct val="100000"/>
            </a:lnSpc>
          </a:pPr>
          <a:r>
            <a:rPr lang="en-US" b="0" i="0" dirty="0">
              <a:latin typeface="Avenir Next LT Pro" panose="020B0504020202020204" pitchFamily="34" charset="77"/>
            </a:rPr>
            <a:t>Synergize</a:t>
          </a:r>
          <a:r>
            <a:rPr lang="en-US" b="0" i="0" dirty="0">
              <a:latin typeface="Avenir Next LT Pro Light" panose="020B0304020202020204" pitchFamily="34" charset="77"/>
            </a:rPr>
            <a:t> </a:t>
          </a:r>
          <a:r>
            <a:rPr lang="en-US" b="1" i="0" dirty="0">
              <a:latin typeface="Avenir Next LT Pro" panose="020B0504020202020204" pitchFamily="34" charset="77"/>
            </a:rPr>
            <a:t>scalable e-commerce</a:t>
          </a:r>
        </a:p>
      </dgm:t>
    </dgm:pt>
    <dgm:pt modelId="{035C64B0-4F0C-4FD1-BD23-B1D4C9887CBE}" type="parTrans" cxnId="{381FE1CC-8184-4745-8EB3-6DE11655998D}">
      <dgm:prSet/>
      <dgm:spPr/>
      <dgm:t>
        <a:bodyPr/>
        <a:lstStyle/>
        <a:p>
          <a:endParaRPr lang="en-US"/>
        </a:p>
      </dgm:t>
    </dgm:pt>
    <dgm:pt modelId="{45495DA8-8707-41E3-A12B-FA5766269C44}" type="sibTrans" cxnId="{381FE1CC-8184-4745-8EB3-6DE11655998D}">
      <dgm:prSet/>
      <dgm:spPr/>
      <dgm:t>
        <a:bodyPr/>
        <a:lstStyle/>
        <a:p>
          <a:endParaRPr lang="en-US"/>
        </a:p>
      </dgm:t>
    </dgm:pt>
    <dgm:pt modelId="{B1AFA1AF-0FF8-45B3-A6D0-0E255A2F637D}">
      <dgm:prSet phldr="0" custT="1"/>
      <dgm:spPr>
        <a:solidFill>
          <a:schemeClr val="accent1">
            <a:lumMod val="75000"/>
            <a:alpha val="87000"/>
          </a:schemeClr>
        </a:solidFill>
        <a:ln>
          <a:noFill/>
        </a:ln>
      </dgm:spPr>
      <dgm:t>
        <a:bodyPr/>
        <a:lstStyle/>
        <a:p>
          <a:pPr marL="0"/>
          <a:r>
            <a:rPr lang="en-US" sz="2000" b="0" i="0" dirty="0">
              <a:latin typeface="Avenir Next LT Pro" panose="020B0504020202020204" pitchFamily="34" charset="77"/>
            </a:rPr>
            <a:t>MARKETING</a:t>
          </a:r>
        </a:p>
      </dgm:t>
    </dgm:pt>
    <dgm:pt modelId="{10C68AF5-481C-45AA-A216-8BBBB04515B9}" type="parTrans" cxnId="{F28D7702-2FC3-49BD-BB13-C989E5EE622A}">
      <dgm:prSet/>
      <dgm:spPr/>
      <dgm:t>
        <a:bodyPr/>
        <a:lstStyle/>
        <a:p>
          <a:endParaRPr lang="en-US"/>
        </a:p>
      </dgm:t>
    </dgm:pt>
    <dgm:pt modelId="{88649F7A-400B-4056-965D-C9AC0B3AD942}" type="sibTrans" cxnId="{F28D7702-2FC3-49BD-BB13-C989E5EE622A}">
      <dgm:prSet/>
      <dgm:spPr/>
      <dgm:t>
        <a:bodyPr/>
        <a:lstStyle/>
        <a:p>
          <a:endParaRPr lang="en-US"/>
        </a:p>
      </dgm:t>
    </dgm:pt>
    <dgm:pt modelId="{50418D2B-9486-42DE-AFDD-1D31420040FF}">
      <dgm:prSet phldr="0"/>
      <dgm:spPr>
        <a:solidFill>
          <a:schemeClr val="accent1">
            <a:lumMod val="40000"/>
            <a:lumOff val="60000"/>
            <a:alpha val="45201"/>
          </a:schemeClr>
        </a:solidFill>
        <a:ln>
          <a:noFill/>
        </a:ln>
      </dgm:spPr>
      <dgm:t>
        <a:bodyPr/>
        <a:lstStyle/>
        <a:p>
          <a:pPr marL="0">
            <a:lnSpc>
              <a:spcPct val="100000"/>
            </a:lnSpc>
          </a:pPr>
          <a:r>
            <a:rPr lang="en-US" b="0" i="0" dirty="0">
              <a:latin typeface="Avenir Next LT Pro" panose="020B0504020202020204" pitchFamily="34" charset="77"/>
            </a:rPr>
            <a:t>Disseminate </a:t>
          </a:r>
          <a:r>
            <a:rPr lang="en-US" b="1" i="0" dirty="0">
              <a:latin typeface="Avenir Next LT Pro" panose="020B0504020202020204" pitchFamily="34" charset="77"/>
            </a:rPr>
            <a:t>standardized metrics</a:t>
          </a:r>
        </a:p>
      </dgm:t>
    </dgm:pt>
    <dgm:pt modelId="{D5A17F6B-93F5-442B-938A-0F38C281BE88}" type="parTrans" cxnId="{5A5BA622-5DEB-48B9-88D9-C1DE36C711E5}">
      <dgm:prSet/>
      <dgm:spPr/>
      <dgm:t>
        <a:bodyPr/>
        <a:lstStyle/>
        <a:p>
          <a:endParaRPr lang="en-US"/>
        </a:p>
      </dgm:t>
    </dgm:pt>
    <dgm:pt modelId="{1D87A0A5-8024-4710-846B-D5BFAC785107}" type="sibTrans" cxnId="{5A5BA622-5DEB-48B9-88D9-C1DE36C711E5}">
      <dgm:prSet/>
      <dgm:spPr/>
      <dgm:t>
        <a:bodyPr/>
        <a:lstStyle/>
        <a:p>
          <a:endParaRPr lang="en-US"/>
        </a:p>
      </dgm:t>
    </dgm:pt>
    <dgm:pt modelId="{E9682B4F-0217-4B50-923E-C104AA24290F}">
      <dgm:prSet phldr="0" custT="1"/>
      <dgm:spPr>
        <a:solidFill>
          <a:schemeClr val="accent1">
            <a:lumMod val="50000"/>
          </a:schemeClr>
        </a:solidFill>
        <a:ln>
          <a:noFill/>
        </a:ln>
      </dgm:spPr>
      <dgm:t>
        <a:bodyPr/>
        <a:lstStyle/>
        <a:p>
          <a:pPr marL="0"/>
          <a:r>
            <a:rPr lang="en-US" sz="2000" b="0" i="0" dirty="0">
              <a:latin typeface="Avenir Next LT Pro" panose="020B0504020202020204" pitchFamily="34" charset="77"/>
            </a:rPr>
            <a:t>DESIGN</a:t>
          </a:r>
        </a:p>
      </dgm:t>
    </dgm:pt>
    <dgm:pt modelId="{E0F6C4AF-9BBB-4698-91D7-F9AE3EACBD5D}" type="parTrans" cxnId="{6C23D0C9-74B2-4C8B-AB2F-A03B3B0EBE56}">
      <dgm:prSet/>
      <dgm:spPr/>
      <dgm:t>
        <a:bodyPr/>
        <a:lstStyle/>
        <a:p>
          <a:endParaRPr lang="en-US"/>
        </a:p>
      </dgm:t>
    </dgm:pt>
    <dgm:pt modelId="{B8632E42-D7EB-4C31-877E-6F1B2801851A}" type="sibTrans" cxnId="{6C23D0C9-74B2-4C8B-AB2F-A03B3B0EBE56}">
      <dgm:prSet/>
      <dgm:spPr/>
      <dgm:t>
        <a:bodyPr/>
        <a:lstStyle/>
        <a:p>
          <a:endParaRPr lang="en-US"/>
        </a:p>
      </dgm:t>
    </dgm:pt>
    <dgm:pt modelId="{0EC0C300-11E4-45CF-8418-973585107209}">
      <dgm:prSet phldr="0"/>
      <dgm:spPr>
        <a:solidFill>
          <a:schemeClr val="accent1">
            <a:lumMod val="20000"/>
            <a:lumOff val="80000"/>
            <a:alpha val="44000"/>
          </a:schemeClr>
        </a:solidFill>
        <a:ln>
          <a:noFill/>
        </a:ln>
      </dgm:spPr>
      <dgm:t>
        <a:bodyPr/>
        <a:lstStyle/>
        <a:p>
          <a:pPr marL="0">
            <a:lnSpc>
              <a:spcPct val="100000"/>
            </a:lnSpc>
          </a:pPr>
          <a:r>
            <a:rPr lang="en-US" b="0" i="0" dirty="0">
              <a:latin typeface="Avenir Next LT Pro" panose="020B0504020202020204" pitchFamily="34" charset="77"/>
            </a:rPr>
            <a:t>Coordinate                       </a:t>
          </a:r>
          <a:r>
            <a:rPr lang="en-US" b="1" i="0" dirty="0">
              <a:latin typeface="Avenir Next LT Pro" panose="020B0504020202020204" pitchFamily="34" charset="77"/>
            </a:rPr>
            <a:t>e-business applications</a:t>
          </a:r>
        </a:p>
      </dgm:t>
    </dgm:pt>
    <dgm:pt modelId="{1E4DD98E-100E-46B7-B24A-408BBF69E9FA}" type="parTrans" cxnId="{51563A4F-C0EB-47D6-B5BC-47A4E599AD4B}">
      <dgm:prSet/>
      <dgm:spPr/>
      <dgm:t>
        <a:bodyPr/>
        <a:lstStyle/>
        <a:p>
          <a:endParaRPr lang="en-US"/>
        </a:p>
      </dgm:t>
    </dgm:pt>
    <dgm:pt modelId="{90FAB5D1-62B3-4FF6-A07D-EE607F529C32}" type="sibTrans" cxnId="{51563A4F-C0EB-47D6-B5BC-47A4E599AD4B}">
      <dgm:prSet/>
      <dgm:spPr/>
      <dgm:t>
        <a:bodyPr/>
        <a:lstStyle/>
        <a:p>
          <a:endParaRPr lang="en-US"/>
        </a:p>
      </dgm:t>
    </dgm:pt>
    <dgm:pt modelId="{FEB4A941-E9FA-4A86-A673-85FF34B35F20}">
      <dgm:prSet phldr="0"/>
      <dgm:spPr>
        <a:solidFill>
          <a:schemeClr val="accent1">
            <a:lumMod val="40000"/>
            <a:lumOff val="60000"/>
            <a:alpha val="45000"/>
          </a:schemeClr>
        </a:solidFill>
        <a:ln>
          <a:noFill/>
        </a:ln>
      </dgm:spPr>
      <dgm:t>
        <a:bodyPr/>
        <a:lstStyle/>
        <a:p>
          <a:pPr marL="0" rtl="0">
            <a:lnSpc>
              <a:spcPct val="100000"/>
            </a:lnSpc>
          </a:pPr>
          <a:r>
            <a:rPr lang="en-US" b="0" i="0" dirty="0">
              <a:latin typeface="Avenir Next LT Pro" panose="020B0504020202020204" pitchFamily="34" charset="77"/>
            </a:rPr>
            <a:t>Foster holistically </a:t>
          </a:r>
          <a:r>
            <a:rPr lang="en-US" b="1" i="0" dirty="0">
              <a:latin typeface="Avenir Next LT Pro" panose="020B0504020202020204" pitchFamily="34" charset="77"/>
            </a:rPr>
            <a:t>superior methodologies</a:t>
          </a:r>
        </a:p>
      </dgm:t>
    </dgm:pt>
    <dgm:pt modelId="{39522508-BC4E-4DD5-A744-AFEFFE36DB74}" type="parTrans" cxnId="{F942F56C-9025-4AA1-9B36-C5AE0A93B0F5}">
      <dgm:prSet/>
      <dgm:spPr/>
      <dgm:t>
        <a:bodyPr/>
        <a:lstStyle/>
        <a:p>
          <a:endParaRPr lang="en-US"/>
        </a:p>
      </dgm:t>
    </dgm:pt>
    <dgm:pt modelId="{97624CC8-6315-4683-B26C-C30D552DA5A6}" type="sibTrans" cxnId="{F942F56C-9025-4AA1-9B36-C5AE0A93B0F5}">
      <dgm:prSet/>
      <dgm:spPr/>
      <dgm:t>
        <a:bodyPr/>
        <a:lstStyle/>
        <a:p>
          <a:endParaRPr lang="en-US"/>
        </a:p>
      </dgm:t>
    </dgm:pt>
    <dgm:pt modelId="{A2322D3A-7AC2-4C5C-9D7E-EAB2313D47D4}">
      <dgm:prSet phldr="0" custT="1"/>
      <dgm:spPr>
        <a:solidFill>
          <a:schemeClr val="accent1">
            <a:lumMod val="50000"/>
          </a:schemeClr>
        </a:solidFill>
        <a:ln>
          <a:noFill/>
        </a:ln>
      </dgm:spPr>
      <dgm:t>
        <a:bodyPr/>
        <a:lstStyle/>
        <a:p>
          <a:pPr marL="0"/>
          <a:r>
            <a:rPr lang="en-US" sz="2000" b="0" i="0" dirty="0">
              <a:latin typeface="Avenir Next LT Pro" panose="020B0504020202020204" pitchFamily="34" charset="77"/>
            </a:rPr>
            <a:t>LAUNCH</a:t>
          </a:r>
        </a:p>
      </dgm:t>
    </dgm:pt>
    <dgm:pt modelId="{4A8C15D4-B36F-4764-B4FF-F2AF790D3E17}" type="parTrans" cxnId="{179FAFCF-F878-464E-A8A6-1185EFA0E380}">
      <dgm:prSet/>
      <dgm:spPr/>
      <dgm:t>
        <a:bodyPr/>
        <a:lstStyle/>
        <a:p>
          <a:endParaRPr lang="en-US"/>
        </a:p>
      </dgm:t>
    </dgm:pt>
    <dgm:pt modelId="{84DE1C3A-3FC7-4DB3-88ED-33F65A71557A}" type="sibTrans" cxnId="{179FAFCF-F878-464E-A8A6-1185EFA0E380}">
      <dgm:prSet/>
      <dgm:spPr/>
      <dgm:t>
        <a:bodyPr/>
        <a:lstStyle/>
        <a:p>
          <a:endParaRPr lang="en-US"/>
        </a:p>
      </dgm:t>
    </dgm:pt>
    <dgm:pt modelId="{4F85505A-81B6-4FDA-A144-900B71DAD946}">
      <dgm:prSet phldr="0" custT="1"/>
      <dgm:spPr>
        <a:solidFill>
          <a:schemeClr val="accent1">
            <a:lumMod val="75000"/>
            <a:alpha val="87000"/>
          </a:schemeClr>
        </a:solidFill>
        <a:ln>
          <a:noFill/>
        </a:ln>
      </dgm:spPr>
      <dgm:t>
        <a:bodyPr/>
        <a:lstStyle/>
        <a:p>
          <a:pPr marL="0"/>
          <a:r>
            <a:rPr lang="en-US" sz="2000" b="0" i="0" dirty="0">
              <a:latin typeface="Avenir Next LT Pro" panose="020B0504020202020204" pitchFamily="34" charset="77"/>
            </a:rPr>
            <a:t>STRATEGY</a:t>
          </a:r>
        </a:p>
      </dgm:t>
    </dgm:pt>
    <dgm:pt modelId="{D9A96E25-7BBE-4DDD-8DDE-B4970D4340A8}" type="parTrans" cxnId="{2D633B56-E147-4EFC-B9EE-6C0413F329B0}">
      <dgm:prSet/>
      <dgm:spPr/>
      <dgm:t>
        <a:bodyPr/>
        <a:lstStyle/>
        <a:p>
          <a:endParaRPr lang="en-US"/>
        </a:p>
      </dgm:t>
    </dgm:pt>
    <dgm:pt modelId="{68F74A88-49DC-44B1-BC0D-220A7B97601C}" type="sibTrans" cxnId="{2D633B56-E147-4EFC-B9EE-6C0413F329B0}">
      <dgm:prSet/>
      <dgm:spPr/>
      <dgm:t>
        <a:bodyPr/>
        <a:lstStyle/>
        <a:p>
          <a:endParaRPr lang="en-US"/>
        </a:p>
      </dgm:t>
    </dgm:pt>
    <dgm:pt modelId="{E4B4F7C4-5024-45F0-9FD7-C5068A1AE6C4}" type="pres">
      <dgm:prSet presAssocID="{0DD8915E-DC14-41D6-9BB5-F49E1C265163}" presName="Name0" presStyleCnt="0">
        <dgm:presLayoutVars>
          <dgm:dir/>
          <dgm:animLvl val="lvl"/>
          <dgm:resizeHandles val="exact"/>
        </dgm:presLayoutVars>
      </dgm:prSet>
      <dgm:spPr/>
    </dgm:pt>
    <dgm:pt modelId="{473E2436-1BC1-4A6C-8568-5C38418F52D1}" type="pres">
      <dgm:prSet presAssocID="{73D947E0-108F-4D20-A71E-3CF329F97212}" presName="composite" presStyleCnt="0"/>
      <dgm:spPr/>
    </dgm:pt>
    <dgm:pt modelId="{BDBD7220-3F85-45D2-BED6-5BBFBC23EAE3}" type="pres">
      <dgm:prSet presAssocID="{73D947E0-108F-4D20-A71E-3CF329F97212}" presName="parTx" presStyleLbl="alignNode1" presStyleIdx="0" presStyleCnt="5">
        <dgm:presLayoutVars>
          <dgm:chMax val="0"/>
          <dgm:chPref val="0"/>
        </dgm:presLayoutVars>
      </dgm:prSet>
      <dgm:spPr/>
    </dgm:pt>
    <dgm:pt modelId="{22359DD7-1BFB-4900-BAE6-6084F2F57988}" type="pres">
      <dgm:prSet presAssocID="{73D947E0-108F-4D20-A71E-3CF329F97212}" presName="desTx" presStyleLbl="alignAccFollowNode1" presStyleIdx="0" presStyleCnt="5" custScaleY="146656" custLinFactNeighborY="30641">
        <dgm:presLayoutVars/>
      </dgm:prSet>
      <dgm:spPr/>
    </dgm:pt>
    <dgm:pt modelId="{38C65349-0C40-499F-9765-B6F38C2DC3C3}" type="pres">
      <dgm:prSet presAssocID="{AE813459-65AB-4FA9-B717-330DDA6DFA4E}" presName="space" presStyleCnt="0"/>
      <dgm:spPr/>
    </dgm:pt>
    <dgm:pt modelId="{C6650FDC-3601-45F5-9125-6E3F90A53F8A}" type="pres">
      <dgm:prSet presAssocID="{B1AFA1AF-0FF8-45B3-A6D0-0E255A2F637D}" presName="composite" presStyleCnt="0"/>
      <dgm:spPr/>
    </dgm:pt>
    <dgm:pt modelId="{C4F84DEA-2002-4D32-8E80-70EEE05E345A}" type="pres">
      <dgm:prSet presAssocID="{B1AFA1AF-0FF8-45B3-A6D0-0E255A2F637D}" presName="parTx" presStyleLbl="alignNode1" presStyleIdx="1" presStyleCnt="5">
        <dgm:presLayoutVars>
          <dgm:chMax val="0"/>
          <dgm:chPref val="0"/>
        </dgm:presLayoutVars>
      </dgm:prSet>
      <dgm:spPr/>
    </dgm:pt>
    <dgm:pt modelId="{4FEB85EB-D046-4CDB-8A62-BBCE260C4490}" type="pres">
      <dgm:prSet presAssocID="{B1AFA1AF-0FF8-45B3-A6D0-0E255A2F637D}" presName="desTx" presStyleLbl="alignAccFollowNode1" presStyleIdx="1" presStyleCnt="5" custScaleY="146837" custLinFactNeighborX="-583" custLinFactNeighborY="32252">
        <dgm:presLayoutVars/>
      </dgm:prSet>
      <dgm:spPr/>
    </dgm:pt>
    <dgm:pt modelId="{40F59683-723F-44D1-8379-95635EED1AA8}" type="pres">
      <dgm:prSet presAssocID="{88649F7A-400B-4056-965D-C9AC0B3AD942}" presName="space" presStyleCnt="0"/>
      <dgm:spPr/>
    </dgm:pt>
    <dgm:pt modelId="{BB2E4F65-C461-40C3-BC82-6A29AA851F44}" type="pres">
      <dgm:prSet presAssocID="{E9682B4F-0217-4B50-923E-C104AA24290F}" presName="composite" presStyleCnt="0"/>
      <dgm:spPr/>
    </dgm:pt>
    <dgm:pt modelId="{49B7F8FA-D256-41EF-9327-52A3551D9A60}" type="pres">
      <dgm:prSet presAssocID="{E9682B4F-0217-4B50-923E-C104AA24290F}" presName="parTx" presStyleLbl="alignNode1" presStyleIdx="2" presStyleCnt="5">
        <dgm:presLayoutVars>
          <dgm:chMax val="0"/>
          <dgm:chPref val="0"/>
        </dgm:presLayoutVars>
      </dgm:prSet>
      <dgm:spPr/>
    </dgm:pt>
    <dgm:pt modelId="{6B5FE59C-B471-448A-AA7A-B526DCC4D4CA}" type="pres">
      <dgm:prSet presAssocID="{E9682B4F-0217-4B50-923E-C104AA24290F}" presName="desTx" presStyleLbl="alignAccFollowNode1" presStyleIdx="2" presStyleCnt="5" custScaleY="146837" custLinFactNeighborX="-860" custLinFactNeighborY="30454">
        <dgm:presLayoutVars/>
      </dgm:prSet>
      <dgm:spPr/>
    </dgm:pt>
    <dgm:pt modelId="{A91542D9-4FB3-4302-AD03-3D6EF82E6748}" type="pres">
      <dgm:prSet presAssocID="{B8632E42-D7EB-4C31-877E-6F1B2801851A}" presName="space" presStyleCnt="0"/>
      <dgm:spPr/>
    </dgm:pt>
    <dgm:pt modelId="{1A7C3045-2DAF-4A19-82DB-79436B2E4575}" type="pres">
      <dgm:prSet presAssocID="{4F85505A-81B6-4FDA-A144-900B71DAD946}" presName="composite" presStyleCnt="0"/>
      <dgm:spPr/>
    </dgm:pt>
    <dgm:pt modelId="{4132ECB1-6BEF-4935-AFA3-B2EAA48FDE7E}" type="pres">
      <dgm:prSet presAssocID="{4F85505A-81B6-4FDA-A144-900B71DAD946}" presName="parTx" presStyleLbl="alignNode1" presStyleIdx="3" presStyleCnt="5">
        <dgm:presLayoutVars>
          <dgm:chMax val="0"/>
          <dgm:chPref val="0"/>
        </dgm:presLayoutVars>
      </dgm:prSet>
      <dgm:spPr/>
    </dgm:pt>
    <dgm:pt modelId="{C42A8BDE-B838-475D-AFDE-17B60D744AB6}" type="pres">
      <dgm:prSet presAssocID="{4F85505A-81B6-4FDA-A144-900B71DAD946}" presName="desTx" presStyleLbl="alignAccFollowNode1" presStyleIdx="3" presStyleCnt="5" custScaleY="146837" custLinFactNeighborY="30454">
        <dgm:presLayoutVars/>
      </dgm:prSet>
      <dgm:spPr/>
    </dgm:pt>
    <dgm:pt modelId="{D0DC94A3-770A-4810-A89A-7DB7918862F6}" type="pres">
      <dgm:prSet presAssocID="{68F74A88-49DC-44B1-BC0D-220A7B97601C}" presName="space" presStyleCnt="0"/>
      <dgm:spPr/>
    </dgm:pt>
    <dgm:pt modelId="{647B2244-AC3A-441A-A6FB-6136FA04F429}" type="pres">
      <dgm:prSet presAssocID="{A2322D3A-7AC2-4C5C-9D7E-EAB2313D47D4}" presName="composite" presStyleCnt="0"/>
      <dgm:spPr/>
    </dgm:pt>
    <dgm:pt modelId="{59606EB9-9F10-4D12-A33F-A242FDCC0D0F}" type="pres">
      <dgm:prSet presAssocID="{A2322D3A-7AC2-4C5C-9D7E-EAB2313D47D4}" presName="parTx" presStyleLbl="alignNode1" presStyleIdx="4" presStyleCnt="5">
        <dgm:presLayoutVars>
          <dgm:chMax val="0"/>
          <dgm:chPref val="0"/>
        </dgm:presLayoutVars>
      </dgm:prSet>
      <dgm:spPr/>
    </dgm:pt>
    <dgm:pt modelId="{C8429E68-36DD-4F6A-A2F4-7CCDADCEFAD1}" type="pres">
      <dgm:prSet presAssocID="{A2322D3A-7AC2-4C5C-9D7E-EAB2313D47D4}" presName="desTx" presStyleLbl="alignAccFollowNode1" presStyleIdx="4" presStyleCnt="5" custScaleY="146837" custLinFactNeighborY="30596">
        <dgm:presLayoutVars/>
      </dgm:prSet>
      <dgm:spPr/>
    </dgm:pt>
  </dgm:ptLst>
  <dgm:cxnLst>
    <dgm:cxn modelId="{F28D7702-2FC3-49BD-BB13-C989E5EE622A}" srcId="{0DD8915E-DC14-41D6-9BB5-F49E1C265163}" destId="{B1AFA1AF-0FF8-45B3-A6D0-0E255A2F637D}" srcOrd="1" destOrd="0" parTransId="{10C68AF5-481C-45AA-A216-8BBBB04515B9}" sibTransId="{88649F7A-400B-4056-965D-C9AC0B3AD942}"/>
    <dgm:cxn modelId="{31826907-E438-4A1B-A800-F181C547104F}" type="presOf" srcId="{30A490C8-22B4-4D68-875C-0F0DE2FF864D}" destId="{22359DD7-1BFB-4900-BAE6-6084F2F57988}" srcOrd="0" destOrd="0" presId="urn:microsoft.com/office/officeart/2016/7/layout/HorizontalActionList"/>
    <dgm:cxn modelId="{A0077D09-C12C-46D0-8DF7-194B6911362A}" srcId="{0DD8915E-DC14-41D6-9BB5-F49E1C265163}" destId="{73D947E0-108F-4D20-A71E-3CF329F97212}" srcOrd="0" destOrd="0" parTransId="{9D249532-A24D-4D8F-848A-9F42F2E486C9}" sibTransId="{AE813459-65AB-4FA9-B717-330DDA6DFA4E}"/>
    <dgm:cxn modelId="{5A5BA622-5DEB-48B9-88D9-C1DE36C711E5}" srcId="{B1AFA1AF-0FF8-45B3-A6D0-0E255A2F637D}" destId="{50418D2B-9486-42DE-AFDD-1D31420040FF}" srcOrd="0" destOrd="0" parTransId="{D5A17F6B-93F5-442B-938A-0F38C281BE88}" sibTransId="{1D87A0A5-8024-4710-846B-D5BFAC785107}"/>
    <dgm:cxn modelId="{711E093C-AD42-45A4-8D40-A2D39702062E}" srcId="{A2322D3A-7AC2-4C5C-9D7E-EAB2313D47D4}" destId="{8FE81FEC-2664-411F-AEB3-065F29F52751}" srcOrd="0" destOrd="0" parTransId="{BCBC007E-0269-421B-9C41-DE26D5C3A822}" sibTransId="{80230EB7-7230-4881-A631-309C07417378}"/>
    <dgm:cxn modelId="{77A55366-077C-403B-A9E1-B9C6B5CA3288}" type="presOf" srcId="{73D947E0-108F-4D20-A71E-3CF329F97212}" destId="{BDBD7220-3F85-45D2-BED6-5BBFBC23EAE3}" srcOrd="0" destOrd="0" presId="urn:microsoft.com/office/officeart/2016/7/layout/HorizontalActionList"/>
    <dgm:cxn modelId="{F942F56C-9025-4AA1-9B36-C5AE0A93B0F5}" srcId="{4F85505A-81B6-4FDA-A144-900B71DAD946}" destId="{FEB4A941-E9FA-4A86-A673-85FF34B35F20}" srcOrd="0" destOrd="0" parTransId="{39522508-BC4E-4DD5-A744-AFEFFE36DB74}" sibTransId="{97624CC8-6315-4683-B26C-C30D552DA5A6}"/>
    <dgm:cxn modelId="{B7F6ED6E-855A-4A7B-AE18-3BD04546002C}" type="presOf" srcId="{B1AFA1AF-0FF8-45B3-A6D0-0E255A2F637D}" destId="{C4F84DEA-2002-4D32-8E80-70EEE05E345A}" srcOrd="0" destOrd="0" presId="urn:microsoft.com/office/officeart/2016/7/layout/HorizontalActionList"/>
    <dgm:cxn modelId="{51563A4F-C0EB-47D6-B5BC-47A4E599AD4B}" srcId="{E9682B4F-0217-4B50-923E-C104AA24290F}" destId="{0EC0C300-11E4-45CF-8418-973585107209}" srcOrd="0" destOrd="0" parTransId="{1E4DD98E-100E-46B7-B24A-408BBF69E9FA}" sibTransId="{90FAB5D1-62B3-4FF6-A07D-EE607F529C32}"/>
    <dgm:cxn modelId="{6291F24F-B536-4688-99BC-6A4CB5E15E15}" type="presOf" srcId="{4F85505A-81B6-4FDA-A144-900B71DAD946}" destId="{4132ECB1-6BEF-4935-AFA3-B2EAA48FDE7E}" srcOrd="0" destOrd="0" presId="urn:microsoft.com/office/officeart/2016/7/layout/HorizontalActionList"/>
    <dgm:cxn modelId="{2D633B56-E147-4EFC-B9EE-6C0413F329B0}" srcId="{0DD8915E-DC14-41D6-9BB5-F49E1C265163}" destId="{4F85505A-81B6-4FDA-A144-900B71DAD946}" srcOrd="3" destOrd="0" parTransId="{D9A96E25-7BBE-4DDD-8DDE-B4970D4340A8}" sibTransId="{68F74A88-49DC-44B1-BC0D-220A7B97601C}"/>
    <dgm:cxn modelId="{110097B3-0B24-42EE-9C79-845C028B379B}" type="presOf" srcId="{E9682B4F-0217-4B50-923E-C104AA24290F}" destId="{49B7F8FA-D256-41EF-9327-52A3551D9A60}" srcOrd="0" destOrd="0" presId="urn:microsoft.com/office/officeart/2016/7/layout/HorizontalActionList"/>
    <dgm:cxn modelId="{C54EA6C2-0E6B-42D8-9A4A-4456127A91A8}" type="presOf" srcId="{A2322D3A-7AC2-4C5C-9D7E-EAB2313D47D4}" destId="{59606EB9-9F10-4D12-A33F-A242FDCC0D0F}" srcOrd="0" destOrd="0" presId="urn:microsoft.com/office/officeart/2016/7/layout/HorizontalActionList"/>
    <dgm:cxn modelId="{E339F9C8-AD35-4E33-9434-788C81500EB2}" type="presOf" srcId="{8FE81FEC-2664-411F-AEB3-065F29F52751}" destId="{C8429E68-36DD-4F6A-A2F4-7CCDADCEFAD1}" srcOrd="0" destOrd="0" presId="urn:microsoft.com/office/officeart/2016/7/layout/HorizontalActionList"/>
    <dgm:cxn modelId="{6C23D0C9-74B2-4C8B-AB2F-A03B3B0EBE56}" srcId="{0DD8915E-DC14-41D6-9BB5-F49E1C265163}" destId="{E9682B4F-0217-4B50-923E-C104AA24290F}" srcOrd="2" destOrd="0" parTransId="{E0F6C4AF-9BBB-4698-91D7-F9AE3EACBD5D}" sibTransId="{B8632E42-D7EB-4C31-877E-6F1B2801851A}"/>
    <dgm:cxn modelId="{381FE1CC-8184-4745-8EB3-6DE11655998D}" srcId="{73D947E0-108F-4D20-A71E-3CF329F97212}" destId="{30A490C8-22B4-4D68-875C-0F0DE2FF864D}" srcOrd="0" destOrd="0" parTransId="{035C64B0-4F0C-4FD1-BD23-B1D4C9887CBE}" sibTransId="{45495DA8-8707-41E3-A12B-FA5766269C44}"/>
    <dgm:cxn modelId="{179FAFCF-F878-464E-A8A6-1185EFA0E380}" srcId="{0DD8915E-DC14-41D6-9BB5-F49E1C265163}" destId="{A2322D3A-7AC2-4C5C-9D7E-EAB2313D47D4}" srcOrd="4" destOrd="0" parTransId="{4A8C15D4-B36F-4764-B4FF-F2AF790D3E17}" sibTransId="{84DE1C3A-3FC7-4DB3-88ED-33F65A71557A}"/>
    <dgm:cxn modelId="{8CB96BD1-8B01-481A-B525-C5C507C9951C}" type="presOf" srcId="{0EC0C300-11E4-45CF-8418-973585107209}" destId="{6B5FE59C-B471-448A-AA7A-B526DCC4D4CA}" srcOrd="0" destOrd="0" presId="urn:microsoft.com/office/officeart/2016/7/layout/HorizontalActionList"/>
    <dgm:cxn modelId="{36A4EED2-16DE-4F21-9B57-BD053CD7ED3D}" type="presOf" srcId="{FEB4A941-E9FA-4A86-A673-85FF34B35F20}" destId="{C42A8BDE-B838-475D-AFDE-17B60D744AB6}" srcOrd="0" destOrd="0" presId="urn:microsoft.com/office/officeart/2016/7/layout/HorizontalActionList"/>
    <dgm:cxn modelId="{BF1349D4-34AE-476D-8D7B-F3ABAB74304F}" type="presOf" srcId="{50418D2B-9486-42DE-AFDD-1D31420040FF}" destId="{4FEB85EB-D046-4CDB-8A62-BBCE260C4490}" srcOrd="0" destOrd="0" presId="urn:microsoft.com/office/officeart/2016/7/layout/HorizontalActionList"/>
    <dgm:cxn modelId="{825BC9D8-F515-4FBF-8CF8-23CD32968E1D}" type="presOf" srcId="{0DD8915E-DC14-41D6-9BB5-F49E1C265163}" destId="{E4B4F7C4-5024-45F0-9FD7-C5068A1AE6C4}" srcOrd="0" destOrd="0" presId="urn:microsoft.com/office/officeart/2016/7/layout/HorizontalActionList"/>
    <dgm:cxn modelId="{E9D2B9D9-3B26-471C-AF45-E02D1C258CD3}" type="presParOf" srcId="{E4B4F7C4-5024-45F0-9FD7-C5068A1AE6C4}" destId="{473E2436-1BC1-4A6C-8568-5C38418F52D1}" srcOrd="0" destOrd="0" presId="urn:microsoft.com/office/officeart/2016/7/layout/HorizontalActionList"/>
    <dgm:cxn modelId="{A151C920-5872-4C88-8534-922E9C800B9B}" type="presParOf" srcId="{473E2436-1BC1-4A6C-8568-5C38418F52D1}" destId="{BDBD7220-3F85-45D2-BED6-5BBFBC23EAE3}" srcOrd="0" destOrd="0" presId="urn:microsoft.com/office/officeart/2016/7/layout/HorizontalActionList"/>
    <dgm:cxn modelId="{45373909-AB37-4D9A-936C-DC8447BC111D}" type="presParOf" srcId="{473E2436-1BC1-4A6C-8568-5C38418F52D1}" destId="{22359DD7-1BFB-4900-BAE6-6084F2F57988}" srcOrd="1" destOrd="0" presId="urn:microsoft.com/office/officeart/2016/7/layout/HorizontalActionList"/>
    <dgm:cxn modelId="{CFC7E7C1-85BC-47FC-BC11-D0BACA8440B9}" type="presParOf" srcId="{E4B4F7C4-5024-45F0-9FD7-C5068A1AE6C4}" destId="{38C65349-0C40-499F-9765-B6F38C2DC3C3}" srcOrd="1" destOrd="0" presId="urn:microsoft.com/office/officeart/2016/7/layout/HorizontalActionList"/>
    <dgm:cxn modelId="{86FF1107-69E9-4310-A0D8-2BF61292A72B}" type="presParOf" srcId="{E4B4F7C4-5024-45F0-9FD7-C5068A1AE6C4}" destId="{C6650FDC-3601-45F5-9125-6E3F90A53F8A}" srcOrd="2" destOrd="0" presId="urn:microsoft.com/office/officeart/2016/7/layout/HorizontalActionList"/>
    <dgm:cxn modelId="{1C7F1C64-2F3D-4695-A56C-92B1B848B0C2}" type="presParOf" srcId="{C6650FDC-3601-45F5-9125-6E3F90A53F8A}" destId="{C4F84DEA-2002-4D32-8E80-70EEE05E345A}" srcOrd="0" destOrd="0" presId="urn:microsoft.com/office/officeart/2016/7/layout/HorizontalActionList"/>
    <dgm:cxn modelId="{DC59A3FF-666D-48A7-B3BE-98A9F829402D}" type="presParOf" srcId="{C6650FDC-3601-45F5-9125-6E3F90A53F8A}" destId="{4FEB85EB-D046-4CDB-8A62-BBCE260C4490}" srcOrd="1" destOrd="0" presId="urn:microsoft.com/office/officeart/2016/7/layout/HorizontalActionList"/>
    <dgm:cxn modelId="{AAE65B9C-F662-4FAA-8FDB-82E7FB86BB24}" type="presParOf" srcId="{E4B4F7C4-5024-45F0-9FD7-C5068A1AE6C4}" destId="{40F59683-723F-44D1-8379-95635EED1AA8}" srcOrd="3" destOrd="0" presId="urn:microsoft.com/office/officeart/2016/7/layout/HorizontalActionList"/>
    <dgm:cxn modelId="{F5BE37E3-59D0-4D56-B08C-9B1D93695802}" type="presParOf" srcId="{E4B4F7C4-5024-45F0-9FD7-C5068A1AE6C4}" destId="{BB2E4F65-C461-40C3-BC82-6A29AA851F44}" srcOrd="4" destOrd="0" presId="urn:microsoft.com/office/officeart/2016/7/layout/HorizontalActionList"/>
    <dgm:cxn modelId="{1FC3B8DB-8632-4AA8-99E5-4F0C12504130}" type="presParOf" srcId="{BB2E4F65-C461-40C3-BC82-6A29AA851F44}" destId="{49B7F8FA-D256-41EF-9327-52A3551D9A60}" srcOrd="0" destOrd="0" presId="urn:microsoft.com/office/officeart/2016/7/layout/HorizontalActionList"/>
    <dgm:cxn modelId="{03A1CBF9-FFCE-4B8C-9850-8B297556CCF4}" type="presParOf" srcId="{BB2E4F65-C461-40C3-BC82-6A29AA851F44}" destId="{6B5FE59C-B471-448A-AA7A-B526DCC4D4CA}" srcOrd="1" destOrd="0" presId="urn:microsoft.com/office/officeart/2016/7/layout/HorizontalActionList"/>
    <dgm:cxn modelId="{BAB9C1C4-8A05-4AE7-B42E-55875981524E}" type="presParOf" srcId="{E4B4F7C4-5024-45F0-9FD7-C5068A1AE6C4}" destId="{A91542D9-4FB3-4302-AD03-3D6EF82E6748}" srcOrd="5" destOrd="0" presId="urn:microsoft.com/office/officeart/2016/7/layout/HorizontalActionList"/>
    <dgm:cxn modelId="{F7DEAAC8-FCAD-4F6B-92BD-91B8342F3277}" type="presParOf" srcId="{E4B4F7C4-5024-45F0-9FD7-C5068A1AE6C4}" destId="{1A7C3045-2DAF-4A19-82DB-79436B2E4575}" srcOrd="6" destOrd="0" presId="urn:microsoft.com/office/officeart/2016/7/layout/HorizontalActionList"/>
    <dgm:cxn modelId="{13555CA3-20BE-41F8-BD09-0BA8CEE1C702}" type="presParOf" srcId="{1A7C3045-2DAF-4A19-82DB-79436B2E4575}" destId="{4132ECB1-6BEF-4935-AFA3-B2EAA48FDE7E}" srcOrd="0" destOrd="0" presId="urn:microsoft.com/office/officeart/2016/7/layout/HorizontalActionList"/>
    <dgm:cxn modelId="{0848E8B2-6BD5-4CB6-B7E0-F8F1B1F78E2F}" type="presParOf" srcId="{1A7C3045-2DAF-4A19-82DB-79436B2E4575}" destId="{C42A8BDE-B838-475D-AFDE-17B60D744AB6}" srcOrd="1" destOrd="0" presId="urn:microsoft.com/office/officeart/2016/7/layout/HorizontalActionList"/>
    <dgm:cxn modelId="{FD5AD2F1-E5D1-4359-99EB-D3225676DF7F}" type="presParOf" srcId="{E4B4F7C4-5024-45F0-9FD7-C5068A1AE6C4}" destId="{D0DC94A3-770A-4810-A89A-7DB7918862F6}" srcOrd="7" destOrd="0" presId="urn:microsoft.com/office/officeart/2016/7/layout/HorizontalActionList"/>
    <dgm:cxn modelId="{2608DA2F-9259-4A20-98D1-9A5F5780B66F}" type="presParOf" srcId="{E4B4F7C4-5024-45F0-9FD7-C5068A1AE6C4}" destId="{647B2244-AC3A-441A-A6FB-6136FA04F429}" srcOrd="8" destOrd="0" presId="urn:microsoft.com/office/officeart/2016/7/layout/HorizontalActionList"/>
    <dgm:cxn modelId="{F55613FD-292F-4CCF-A44A-E9FC24D70E0E}" type="presParOf" srcId="{647B2244-AC3A-441A-A6FB-6136FA04F429}" destId="{59606EB9-9F10-4D12-A33F-A242FDCC0D0F}" srcOrd="0" destOrd="0" presId="urn:microsoft.com/office/officeart/2016/7/layout/HorizontalActionList"/>
    <dgm:cxn modelId="{7B4FE576-C66F-4D92-B6AC-DA1D068316E4}" type="presParOf" srcId="{647B2244-AC3A-441A-A6FB-6136FA04F429}" destId="{C8429E68-36DD-4F6A-A2F4-7CCDADCEFAD1}" srcOrd="1" destOrd="0" presId="urn:microsoft.com/office/officeart/2016/7/layout/HorizontalActionList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80C19C-A303-4E96-98E5-EFBB20B84B0A}">
      <dsp:nvSpPr>
        <dsp:cNvPr id="0" name=""/>
        <dsp:cNvSpPr/>
      </dsp:nvSpPr>
      <dsp:spPr>
        <a:xfrm rot="5400000">
          <a:off x="578793" y="-24982"/>
          <a:ext cx="1787409" cy="184007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</a:rPr>
            <a:t>Portfolio Construction</a:t>
          </a:r>
          <a:endParaRPr lang="en-DE" sz="1800" b="1" kern="1200" dirty="0">
            <a:solidFill>
              <a:schemeClr val="tx1"/>
            </a:solidFill>
          </a:endParaRPr>
        </a:p>
      </dsp:txBody>
      <dsp:txXfrm rot="-5400000">
        <a:off x="552463" y="1348"/>
        <a:ext cx="1840070" cy="1787409"/>
      </dsp:txXfrm>
    </dsp:sp>
    <dsp:sp modelId="{32C76C0D-3C03-42FB-B16E-FDC8CBD3BA20}">
      <dsp:nvSpPr>
        <dsp:cNvPr id="0" name=""/>
        <dsp:cNvSpPr/>
      </dsp:nvSpPr>
      <dsp:spPr>
        <a:xfrm rot="5400000">
          <a:off x="6012371" y="-3126381"/>
          <a:ext cx="1161816" cy="741727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chemeClr val="tx1"/>
              </a:solidFill>
            </a:rPr>
            <a:t>Global Market Outlook</a:t>
          </a:r>
          <a:endParaRPr lang="en-DE" sz="1300" kern="1200" dirty="0">
            <a:solidFill>
              <a:schemeClr val="tx1"/>
            </a:solidFill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chemeClr val="tx1"/>
              </a:solidFill>
            </a:rPr>
            <a:t>Portfolio Distribution</a:t>
          </a:r>
          <a:endParaRPr lang="en-DE" sz="1300" kern="1200" dirty="0">
            <a:solidFill>
              <a:schemeClr val="tx1"/>
            </a:solidFill>
          </a:endParaRPr>
        </a:p>
      </dsp:txBody>
      <dsp:txXfrm rot="-5400000">
        <a:off x="2884642" y="58063"/>
        <a:ext cx="7360560" cy="1048386"/>
      </dsp:txXfrm>
    </dsp:sp>
    <dsp:sp modelId="{FACEC6FE-A575-4F6D-A9B0-B4C898B8D113}">
      <dsp:nvSpPr>
        <dsp:cNvPr id="0" name=""/>
        <dsp:cNvSpPr/>
      </dsp:nvSpPr>
      <dsp:spPr>
        <a:xfrm rot="5400000">
          <a:off x="578793" y="1570179"/>
          <a:ext cx="1787409" cy="184007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</a:rPr>
            <a:t>Strategy</a:t>
          </a:r>
          <a:endParaRPr lang="en-DE" sz="1800" b="1" kern="1200" dirty="0">
            <a:solidFill>
              <a:schemeClr val="tx1"/>
            </a:solidFill>
          </a:endParaRPr>
        </a:p>
      </dsp:txBody>
      <dsp:txXfrm rot="-5400000">
        <a:off x="552463" y="1596509"/>
        <a:ext cx="1840070" cy="1787409"/>
      </dsp:txXfrm>
    </dsp:sp>
    <dsp:sp modelId="{0224CB59-D100-4224-9FF9-4FF4B1B80BAF}">
      <dsp:nvSpPr>
        <dsp:cNvPr id="0" name=""/>
        <dsp:cNvSpPr/>
      </dsp:nvSpPr>
      <dsp:spPr>
        <a:xfrm rot="5400000">
          <a:off x="6009807" y="-1468929"/>
          <a:ext cx="1161816" cy="733870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DE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Laddering</a:t>
          </a:r>
          <a:endParaRPr lang="en-DE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Global Diversification</a:t>
          </a:r>
          <a:endParaRPr lang="en-DE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CDS/Yield Arbitrage</a:t>
          </a:r>
          <a:endParaRPr lang="en-DE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DE" sz="1300" kern="1200" dirty="0"/>
        </a:p>
      </dsp:txBody>
      <dsp:txXfrm rot="-5400000">
        <a:off x="2921364" y="1676229"/>
        <a:ext cx="7281988" cy="1048386"/>
      </dsp:txXfrm>
    </dsp:sp>
    <dsp:sp modelId="{157A579E-AD35-4C28-8DA2-984240832832}">
      <dsp:nvSpPr>
        <dsp:cNvPr id="0" name=""/>
        <dsp:cNvSpPr/>
      </dsp:nvSpPr>
      <dsp:spPr>
        <a:xfrm rot="5400000">
          <a:off x="578793" y="3165340"/>
          <a:ext cx="1787409" cy="184007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</a:rPr>
            <a:t>Risk Considerations</a:t>
          </a:r>
          <a:endParaRPr lang="en-DE" sz="1800" b="1" kern="1200" dirty="0">
            <a:solidFill>
              <a:schemeClr val="tx1"/>
            </a:solidFill>
          </a:endParaRPr>
        </a:p>
      </dsp:txBody>
      <dsp:txXfrm rot="-5400000">
        <a:off x="552463" y="3191670"/>
        <a:ext cx="1840070" cy="1787409"/>
      </dsp:txXfrm>
    </dsp:sp>
    <dsp:sp modelId="{AB3B0D26-D957-4327-A2D6-0990F8DA5EE6}">
      <dsp:nvSpPr>
        <dsp:cNvPr id="0" name=""/>
        <dsp:cNvSpPr/>
      </dsp:nvSpPr>
      <dsp:spPr>
        <a:xfrm rot="5400000">
          <a:off x="6001251" y="63941"/>
          <a:ext cx="1161816" cy="741727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chemeClr val="tx1"/>
              </a:solidFill>
            </a:rPr>
            <a:t>Interest Rate Risk</a:t>
          </a:r>
          <a:endParaRPr lang="en-DE" sz="1300" kern="1200" dirty="0">
            <a:solidFill>
              <a:schemeClr val="tx1"/>
            </a:solidFill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chemeClr val="tx1"/>
              </a:solidFill>
            </a:rPr>
            <a:t>Inflation Risk</a:t>
          </a:r>
          <a:endParaRPr lang="en-DE" sz="1300" kern="1200" dirty="0">
            <a:solidFill>
              <a:schemeClr val="tx1"/>
            </a:solidFill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chemeClr val="tx1"/>
              </a:solidFill>
            </a:rPr>
            <a:t>Credit Risk</a:t>
          </a:r>
          <a:endParaRPr lang="en-DE" sz="1300" kern="1200" dirty="0">
            <a:solidFill>
              <a:schemeClr val="tx1"/>
            </a:solidFill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chemeClr val="tx1"/>
              </a:solidFill>
            </a:rPr>
            <a:t>Inflation Risk</a:t>
          </a:r>
          <a:endParaRPr lang="en-DE" sz="1300" kern="1200" dirty="0">
            <a:solidFill>
              <a:schemeClr val="tx1"/>
            </a:solidFill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chemeClr val="tx1"/>
              </a:solidFill>
            </a:rPr>
            <a:t>Geopolitical Risk</a:t>
          </a:r>
          <a:endParaRPr lang="en-DE" sz="1300" kern="1200" dirty="0">
            <a:solidFill>
              <a:schemeClr val="tx1"/>
            </a:solidFill>
          </a:endParaRPr>
        </a:p>
      </dsp:txBody>
      <dsp:txXfrm rot="-5400000">
        <a:off x="2873522" y="3248386"/>
        <a:ext cx="7360560" cy="10483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BD7220-3F85-45D2-BED6-5BBFBC23EAE3}">
      <dsp:nvSpPr>
        <dsp:cNvPr id="0" name=""/>
        <dsp:cNvSpPr/>
      </dsp:nvSpPr>
      <dsp:spPr>
        <a:xfrm>
          <a:off x="11410" y="699641"/>
          <a:ext cx="1934219" cy="580265"/>
        </a:xfrm>
        <a:prstGeom prst="rect">
          <a:avLst/>
        </a:prstGeom>
        <a:solidFill>
          <a:schemeClr val="accent1">
            <a:lumMod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846" tIns="152846" rIns="152846" bIns="152846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>
              <a:latin typeface="Avenir Next LT Pro" panose="020B0504020202020204" pitchFamily="34" charset="77"/>
            </a:rPr>
            <a:t>PLANNING</a:t>
          </a:r>
        </a:p>
      </dsp:txBody>
      <dsp:txXfrm>
        <a:off x="11410" y="699641"/>
        <a:ext cx="1934219" cy="580265"/>
      </dsp:txXfrm>
    </dsp:sp>
    <dsp:sp modelId="{22359DD7-1BFB-4900-BAE6-6084F2F57988}">
      <dsp:nvSpPr>
        <dsp:cNvPr id="0" name=""/>
        <dsp:cNvSpPr/>
      </dsp:nvSpPr>
      <dsp:spPr>
        <a:xfrm>
          <a:off x="11410" y="1434580"/>
          <a:ext cx="1934219" cy="3426043"/>
        </a:xfrm>
        <a:prstGeom prst="rect">
          <a:avLst/>
        </a:prstGeom>
        <a:solidFill>
          <a:schemeClr val="accent1">
            <a:lumMod val="60000"/>
            <a:lumOff val="40000"/>
            <a:alpha val="63879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1058" tIns="191058" rIns="191058" bIns="191058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latin typeface="Avenir Next LT Pro" panose="020B0504020202020204" pitchFamily="34" charset="77"/>
            </a:rPr>
            <a:t>Synergize</a:t>
          </a:r>
          <a:r>
            <a:rPr lang="en-US" sz="1600" b="0" i="0" kern="1200" dirty="0">
              <a:latin typeface="Avenir Next LT Pro Light" panose="020B0304020202020204" pitchFamily="34" charset="77"/>
            </a:rPr>
            <a:t> </a:t>
          </a:r>
          <a:r>
            <a:rPr lang="en-US" sz="1600" b="1" i="0" kern="1200" dirty="0">
              <a:latin typeface="Avenir Next LT Pro" panose="020B0504020202020204" pitchFamily="34" charset="77"/>
            </a:rPr>
            <a:t>scalable e-commerce</a:t>
          </a:r>
        </a:p>
      </dsp:txBody>
      <dsp:txXfrm>
        <a:off x="11410" y="1434580"/>
        <a:ext cx="1934219" cy="3426043"/>
      </dsp:txXfrm>
    </dsp:sp>
    <dsp:sp modelId="{C4F84DEA-2002-4D32-8E80-70EEE05E345A}">
      <dsp:nvSpPr>
        <dsp:cNvPr id="0" name=""/>
        <dsp:cNvSpPr/>
      </dsp:nvSpPr>
      <dsp:spPr>
        <a:xfrm>
          <a:off x="2053419" y="698584"/>
          <a:ext cx="1934219" cy="580265"/>
        </a:xfrm>
        <a:prstGeom prst="rect">
          <a:avLst/>
        </a:prstGeom>
        <a:solidFill>
          <a:schemeClr val="accent1">
            <a:lumMod val="75000"/>
            <a:alpha val="87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846" tIns="152846" rIns="152846" bIns="152846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>
              <a:latin typeface="Avenir Next LT Pro" panose="020B0504020202020204" pitchFamily="34" charset="77"/>
            </a:rPr>
            <a:t>MARKETING</a:t>
          </a:r>
        </a:p>
      </dsp:txBody>
      <dsp:txXfrm>
        <a:off x="2053419" y="698584"/>
        <a:ext cx="1934219" cy="580265"/>
      </dsp:txXfrm>
    </dsp:sp>
    <dsp:sp modelId="{4FEB85EB-D046-4CDB-8A62-BBCE260C4490}">
      <dsp:nvSpPr>
        <dsp:cNvPr id="0" name=""/>
        <dsp:cNvSpPr/>
      </dsp:nvSpPr>
      <dsp:spPr>
        <a:xfrm>
          <a:off x="2042142" y="1430352"/>
          <a:ext cx="1934219" cy="3430271"/>
        </a:xfrm>
        <a:prstGeom prst="rect">
          <a:avLst/>
        </a:prstGeom>
        <a:solidFill>
          <a:schemeClr val="accent1">
            <a:lumMod val="40000"/>
            <a:lumOff val="60000"/>
            <a:alpha val="45201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1058" tIns="191058" rIns="191058" bIns="191058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latin typeface="Avenir Next LT Pro" panose="020B0504020202020204" pitchFamily="34" charset="77"/>
            </a:rPr>
            <a:t>Disseminate </a:t>
          </a:r>
          <a:r>
            <a:rPr lang="en-US" sz="1600" b="1" i="0" kern="1200" dirty="0">
              <a:latin typeface="Avenir Next LT Pro" panose="020B0504020202020204" pitchFamily="34" charset="77"/>
            </a:rPr>
            <a:t>standardized metrics</a:t>
          </a:r>
        </a:p>
      </dsp:txBody>
      <dsp:txXfrm>
        <a:off x="2042142" y="1430352"/>
        <a:ext cx="1934219" cy="3430271"/>
      </dsp:txXfrm>
    </dsp:sp>
    <dsp:sp modelId="{49B7F8FA-D256-41EF-9327-52A3551D9A60}">
      <dsp:nvSpPr>
        <dsp:cNvPr id="0" name=""/>
        <dsp:cNvSpPr/>
      </dsp:nvSpPr>
      <dsp:spPr>
        <a:xfrm>
          <a:off x="4095427" y="698584"/>
          <a:ext cx="1934219" cy="580265"/>
        </a:xfrm>
        <a:prstGeom prst="rect">
          <a:avLst/>
        </a:prstGeom>
        <a:solidFill>
          <a:schemeClr val="accent1">
            <a:lumMod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846" tIns="152846" rIns="152846" bIns="152846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>
              <a:latin typeface="Avenir Next LT Pro" panose="020B0504020202020204" pitchFamily="34" charset="77"/>
            </a:rPr>
            <a:t>DESIGN</a:t>
          </a:r>
        </a:p>
      </dsp:txBody>
      <dsp:txXfrm>
        <a:off x="4095427" y="698584"/>
        <a:ext cx="1934219" cy="580265"/>
      </dsp:txXfrm>
    </dsp:sp>
    <dsp:sp modelId="{6B5FE59C-B471-448A-AA7A-B526DCC4D4CA}">
      <dsp:nvSpPr>
        <dsp:cNvPr id="0" name=""/>
        <dsp:cNvSpPr/>
      </dsp:nvSpPr>
      <dsp:spPr>
        <a:xfrm>
          <a:off x="4078793" y="1430352"/>
          <a:ext cx="1934219" cy="3430271"/>
        </a:xfrm>
        <a:prstGeom prst="rect">
          <a:avLst/>
        </a:prstGeom>
        <a:solidFill>
          <a:schemeClr val="accent1">
            <a:lumMod val="20000"/>
            <a:lumOff val="80000"/>
            <a:alpha val="44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1058" tIns="191058" rIns="191058" bIns="191058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latin typeface="Avenir Next LT Pro" panose="020B0504020202020204" pitchFamily="34" charset="77"/>
            </a:rPr>
            <a:t>Coordinate                       </a:t>
          </a:r>
          <a:r>
            <a:rPr lang="en-US" sz="1600" b="1" i="0" kern="1200" dirty="0">
              <a:latin typeface="Avenir Next LT Pro" panose="020B0504020202020204" pitchFamily="34" charset="77"/>
            </a:rPr>
            <a:t>e-business applications</a:t>
          </a:r>
        </a:p>
      </dsp:txBody>
      <dsp:txXfrm>
        <a:off x="4078793" y="1430352"/>
        <a:ext cx="1934219" cy="3430271"/>
      </dsp:txXfrm>
    </dsp:sp>
    <dsp:sp modelId="{4132ECB1-6BEF-4935-AFA3-B2EAA48FDE7E}">
      <dsp:nvSpPr>
        <dsp:cNvPr id="0" name=""/>
        <dsp:cNvSpPr/>
      </dsp:nvSpPr>
      <dsp:spPr>
        <a:xfrm>
          <a:off x="6137436" y="698584"/>
          <a:ext cx="1934219" cy="580265"/>
        </a:xfrm>
        <a:prstGeom prst="rect">
          <a:avLst/>
        </a:prstGeom>
        <a:solidFill>
          <a:schemeClr val="accent1">
            <a:lumMod val="75000"/>
            <a:alpha val="87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846" tIns="152846" rIns="152846" bIns="152846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>
              <a:latin typeface="Avenir Next LT Pro" panose="020B0504020202020204" pitchFamily="34" charset="77"/>
            </a:rPr>
            <a:t>STRATEGY</a:t>
          </a:r>
        </a:p>
      </dsp:txBody>
      <dsp:txXfrm>
        <a:off x="6137436" y="698584"/>
        <a:ext cx="1934219" cy="580265"/>
      </dsp:txXfrm>
    </dsp:sp>
    <dsp:sp modelId="{C42A8BDE-B838-475D-AFDE-17B60D744AB6}">
      <dsp:nvSpPr>
        <dsp:cNvPr id="0" name=""/>
        <dsp:cNvSpPr/>
      </dsp:nvSpPr>
      <dsp:spPr>
        <a:xfrm>
          <a:off x="6137436" y="1430352"/>
          <a:ext cx="1934219" cy="3430271"/>
        </a:xfrm>
        <a:prstGeom prst="rect">
          <a:avLst/>
        </a:prstGeom>
        <a:solidFill>
          <a:schemeClr val="accent1">
            <a:lumMod val="40000"/>
            <a:lumOff val="60000"/>
            <a:alpha val="4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1058" tIns="191058" rIns="191058" bIns="191058" numCol="1" spcCol="1270" anchor="t" anchorCtr="0">
          <a:noAutofit/>
        </a:bodyPr>
        <a:lstStyle/>
        <a:p>
          <a:pPr marL="0" lvl="0" indent="0" algn="l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latin typeface="Avenir Next LT Pro" panose="020B0504020202020204" pitchFamily="34" charset="77"/>
            </a:rPr>
            <a:t>Foster holistically </a:t>
          </a:r>
          <a:r>
            <a:rPr lang="en-US" sz="1600" b="1" i="0" kern="1200" dirty="0">
              <a:latin typeface="Avenir Next LT Pro" panose="020B0504020202020204" pitchFamily="34" charset="77"/>
            </a:rPr>
            <a:t>superior methodologies</a:t>
          </a:r>
        </a:p>
      </dsp:txBody>
      <dsp:txXfrm>
        <a:off x="6137436" y="1430352"/>
        <a:ext cx="1934219" cy="3430271"/>
      </dsp:txXfrm>
    </dsp:sp>
    <dsp:sp modelId="{59606EB9-9F10-4D12-A33F-A242FDCC0D0F}">
      <dsp:nvSpPr>
        <dsp:cNvPr id="0" name=""/>
        <dsp:cNvSpPr/>
      </dsp:nvSpPr>
      <dsp:spPr>
        <a:xfrm>
          <a:off x="8179444" y="698584"/>
          <a:ext cx="1934219" cy="580265"/>
        </a:xfrm>
        <a:prstGeom prst="rect">
          <a:avLst/>
        </a:prstGeom>
        <a:solidFill>
          <a:schemeClr val="accent1">
            <a:lumMod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846" tIns="152846" rIns="152846" bIns="152846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>
              <a:latin typeface="Avenir Next LT Pro" panose="020B0504020202020204" pitchFamily="34" charset="77"/>
            </a:rPr>
            <a:t>LAUNCH</a:t>
          </a:r>
        </a:p>
      </dsp:txBody>
      <dsp:txXfrm>
        <a:off x="8179444" y="698584"/>
        <a:ext cx="1934219" cy="580265"/>
      </dsp:txXfrm>
    </dsp:sp>
    <dsp:sp modelId="{C8429E68-36DD-4F6A-A2F4-7CCDADCEFAD1}">
      <dsp:nvSpPr>
        <dsp:cNvPr id="0" name=""/>
        <dsp:cNvSpPr/>
      </dsp:nvSpPr>
      <dsp:spPr>
        <a:xfrm>
          <a:off x="8179444" y="1430352"/>
          <a:ext cx="1934219" cy="3430271"/>
        </a:xfrm>
        <a:prstGeom prst="rect">
          <a:avLst/>
        </a:prstGeom>
        <a:solidFill>
          <a:schemeClr val="accent1">
            <a:lumMod val="60000"/>
            <a:lumOff val="40000"/>
            <a:alpha val="68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l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latin typeface="Avenir Next LT Pro" panose="020B0504020202020204" pitchFamily="34" charset="77"/>
            </a:rPr>
            <a:t>Deploy </a:t>
          </a:r>
          <a:r>
            <a:rPr lang="en-US" sz="1600" b="1" i="0" kern="1200" dirty="0">
              <a:latin typeface="Avenir Next LT Pro" panose="020B0504020202020204" pitchFamily="34" charset="77"/>
            </a:rPr>
            <a:t>strategic networks with compelling</a:t>
          </a:r>
          <a:r>
            <a:rPr lang="en-US" sz="1600" b="0" i="0" kern="1200" dirty="0">
              <a:latin typeface="Avenir Next LT Pro" panose="020B0504020202020204" pitchFamily="34" charset="77"/>
            </a:rPr>
            <a:t>                 e-business needs</a:t>
          </a:r>
        </a:p>
      </dsp:txBody>
      <dsp:txXfrm>
        <a:off x="8179444" y="1430352"/>
        <a:ext cx="1934219" cy="34302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HorizontalActionList">
  <dgm:title val="Horizontal Action List"/>
  <dgm:desc val="Used to show non-sequential or grouped lists of information. Works well with large amounts of text. All text has the same level of emphasis, and direction is not implied."/>
  <dgm:catLst>
    <dgm:cat type="list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54"/>
      <dgm:constr type="primFontSz" for="des" forName="desTx" refType="primFontSz" refFor="des" refForName="parTx" op="lte" fact="0.75"/>
      <dgm:constr type="h" for="des" forName="desTx" op="equ"/>
      <dgm:constr type="w" for="ch" forName="space" op="equ" val="3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3"/>
            <dgm:constr type="h"/>
            <dgm:constr type="tMarg" refType="w" fact="0.224"/>
            <dgm:constr type="bMarg" refType="w" fact="0.224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8"/>
            <dgm:constr type="tMarg" refType="w" fact="0.28"/>
            <dgm:constr type="bMarg" refType="w" fact="0.28"/>
            <dgm:constr type="lMarg" refType="w" fact="0.28"/>
            <dgm:constr type="rMarg" refType="w" fact="0.28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1/16/2024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1/16/2024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yildirimalper@outlook.d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5010" y="2747225"/>
            <a:ext cx="7414940" cy="578325"/>
          </a:xfrm>
        </p:spPr>
        <p:txBody>
          <a:bodyPr/>
          <a:lstStyle/>
          <a:p>
            <a:r>
              <a:rPr lang="en-US" sz="2000" dirty="0"/>
              <a:t>Alper YILDIRIM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5010" y="633753"/>
            <a:ext cx="6226593" cy="3427502"/>
          </a:xfrm>
        </p:spPr>
        <p:txBody>
          <a:bodyPr/>
          <a:lstStyle/>
          <a:p>
            <a:r>
              <a:rPr lang="en-US" dirty="0"/>
              <a:t>Bond investment strategy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43" y="351835"/>
            <a:ext cx="10122632" cy="652054"/>
          </a:xfrm>
        </p:spPr>
        <p:txBody>
          <a:bodyPr/>
          <a:lstStyle/>
          <a:p>
            <a:r>
              <a:rPr lang="en-US" sz="2800" dirty="0" err="1"/>
              <a:t>Inflatıon</a:t>
            </a:r>
            <a:r>
              <a:rPr lang="en-US" sz="2800" dirty="0"/>
              <a:t> and interest rate </a:t>
            </a:r>
            <a:r>
              <a:rPr lang="en-US" sz="2800" dirty="0" err="1"/>
              <a:t>rısk</a:t>
            </a:r>
            <a:endParaRPr lang="en-US" sz="28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2344D8-19D4-DF7F-0CCF-76AEE66990AC}"/>
              </a:ext>
            </a:extLst>
          </p:cNvPr>
          <p:cNvSpPr txBox="1"/>
          <p:nvPr/>
        </p:nvSpPr>
        <p:spPr>
          <a:xfrm>
            <a:off x="731491" y="6291069"/>
            <a:ext cx="55899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Data Source: OECD Economic Outlook, November 2023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B84280-59A0-A9CF-8B91-9D5367DF94CE}"/>
              </a:ext>
            </a:extLst>
          </p:cNvPr>
          <p:cNvSpPr txBox="1"/>
          <p:nvPr/>
        </p:nvSpPr>
        <p:spPr>
          <a:xfrm>
            <a:off x="315503" y="1173218"/>
            <a:ext cx="112560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Even though risks persist, inflation started to cool down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Starting from 2</a:t>
            </a:r>
            <a:r>
              <a:rPr lang="en-US" sz="2000" baseline="30000" dirty="0"/>
              <a:t>nd</a:t>
            </a:r>
            <a:r>
              <a:rPr lang="en-US" sz="2000" dirty="0"/>
              <a:t> half of 2024, interest rate cuts may start</a:t>
            </a:r>
            <a:endParaRPr lang="en-DE" sz="2000" dirty="0"/>
          </a:p>
        </p:txBody>
      </p:sp>
      <p:pic>
        <p:nvPicPr>
          <p:cNvPr id="4" name="Picture 3" descr="A graph of growth and inflation&#10;&#10;Description automatically generated with medium confidence">
            <a:extLst>
              <a:ext uri="{FF2B5EF4-FFF2-40B4-BE49-F238E27FC236}">
                <a16:creationId xmlns:a16="http://schemas.microsoft.com/office/drawing/2014/main" id="{263053CE-81E5-13D2-0BA1-C9A571251B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22" t="6125" r="7822" b="4985"/>
          <a:stretch/>
        </p:blipFill>
        <p:spPr>
          <a:xfrm>
            <a:off x="506083" y="2806446"/>
            <a:ext cx="5589917" cy="348462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4F43904-B5A5-6618-CF67-7D9619F799EC}"/>
              </a:ext>
            </a:extLst>
          </p:cNvPr>
          <p:cNvSpPr txBox="1"/>
          <p:nvPr/>
        </p:nvSpPr>
        <p:spPr>
          <a:xfrm>
            <a:off x="6631195" y="6247624"/>
            <a:ext cx="44509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Allianz SE, Global Economic Outlook 2023-25</a:t>
            </a:r>
          </a:p>
        </p:txBody>
      </p:sp>
      <p:pic>
        <p:nvPicPr>
          <p:cNvPr id="5" name="Picture 4" descr="A graph of numbers and a line of money&#10;&#10;Description automatically generated with medium confidence">
            <a:extLst>
              <a:ext uri="{FF2B5EF4-FFF2-40B4-BE49-F238E27FC236}">
                <a16:creationId xmlns:a16="http://schemas.microsoft.com/office/drawing/2014/main" id="{BB79DA60-338A-25C0-DF56-1A332E0BAD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1319" y="2974826"/>
            <a:ext cx="4870732" cy="331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3590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43" y="351835"/>
            <a:ext cx="10122632" cy="652054"/>
          </a:xfrm>
        </p:spPr>
        <p:txBody>
          <a:bodyPr/>
          <a:lstStyle/>
          <a:p>
            <a:r>
              <a:rPr lang="en-US" dirty="0" err="1"/>
              <a:t>Lıquıdıty</a:t>
            </a:r>
            <a:r>
              <a:rPr lang="en-US" dirty="0"/>
              <a:t> </a:t>
            </a:r>
            <a:r>
              <a:rPr lang="en-US" dirty="0" err="1"/>
              <a:t>rısk</a:t>
            </a:r>
            <a:endParaRPr lang="en-US" dirty="0"/>
          </a:p>
        </p:txBody>
      </p:sp>
      <p:graphicFrame>
        <p:nvGraphicFramePr>
          <p:cNvPr id="4" name="Content Placeholder 5" descr="Bar chart">
            <a:extLst>
              <a:ext uri="{FF2B5EF4-FFF2-40B4-BE49-F238E27FC236}">
                <a16:creationId xmlns:a16="http://schemas.microsoft.com/office/drawing/2014/main" id="{43287C00-E82D-9489-9CE6-BA6FF4C9335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850900" y="1828800"/>
          <a:ext cx="10125075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347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43" y="351835"/>
            <a:ext cx="10122632" cy="652054"/>
          </a:xfrm>
        </p:spPr>
        <p:txBody>
          <a:bodyPr/>
          <a:lstStyle/>
          <a:p>
            <a:r>
              <a:rPr lang="en-US" dirty="0" err="1"/>
              <a:t>Credıt</a:t>
            </a:r>
            <a:r>
              <a:rPr lang="en-US" dirty="0"/>
              <a:t> </a:t>
            </a:r>
            <a:r>
              <a:rPr lang="en-US" dirty="0" err="1"/>
              <a:t>rısk</a:t>
            </a:r>
            <a:endParaRPr lang="en-US" dirty="0"/>
          </a:p>
        </p:txBody>
      </p:sp>
      <p:graphicFrame>
        <p:nvGraphicFramePr>
          <p:cNvPr id="4" name="Content Placeholder 5" descr="Bar chart">
            <a:extLst>
              <a:ext uri="{FF2B5EF4-FFF2-40B4-BE49-F238E27FC236}">
                <a16:creationId xmlns:a16="http://schemas.microsoft.com/office/drawing/2014/main" id="{43287C00-E82D-9489-9CE6-BA6FF4C9335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850900" y="1828800"/>
          <a:ext cx="10125075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570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43" y="351835"/>
            <a:ext cx="10122632" cy="652054"/>
          </a:xfrm>
        </p:spPr>
        <p:txBody>
          <a:bodyPr/>
          <a:lstStyle/>
          <a:p>
            <a:r>
              <a:rPr lang="en-US" dirty="0" err="1"/>
              <a:t>Geopolıtıcal</a:t>
            </a:r>
            <a:r>
              <a:rPr lang="en-US" dirty="0"/>
              <a:t> </a:t>
            </a:r>
            <a:r>
              <a:rPr lang="en-US" dirty="0" err="1"/>
              <a:t>rısk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AA91C593-13CD-E61E-5A2B-1D4049DC0A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189"/>
          <a:stretch/>
        </p:blipFill>
        <p:spPr>
          <a:xfrm>
            <a:off x="183432" y="2500238"/>
            <a:ext cx="5577841" cy="2026502"/>
          </a:xfrm>
          <a:prstGeom prst="rect">
            <a:avLst/>
          </a:prstGeom>
        </p:spPr>
      </p:pic>
      <p:pic>
        <p:nvPicPr>
          <p:cNvPr id="11" name="Picture 10" descr="A newspaper with black text&#10;&#10;Description automatically generated">
            <a:extLst>
              <a:ext uri="{FF2B5EF4-FFF2-40B4-BE49-F238E27FC236}">
                <a16:creationId xmlns:a16="http://schemas.microsoft.com/office/drawing/2014/main" id="{74370839-CD11-FFF5-0AC1-E6B75B58F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70" y="4609696"/>
            <a:ext cx="5577841" cy="1903169"/>
          </a:xfrm>
          <a:prstGeom prst="rect">
            <a:avLst/>
          </a:prstGeom>
        </p:spPr>
      </p:pic>
      <p:pic>
        <p:nvPicPr>
          <p:cNvPr id="13" name="Picture 12" descr="A close up of a newspaper&#10;&#10;Description automatically generated">
            <a:extLst>
              <a:ext uri="{FF2B5EF4-FFF2-40B4-BE49-F238E27FC236}">
                <a16:creationId xmlns:a16="http://schemas.microsoft.com/office/drawing/2014/main" id="{26FA5670-8E0E-6836-0EEC-C2514A1756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3660" y="4609697"/>
            <a:ext cx="5394255" cy="1903168"/>
          </a:xfrm>
          <a:prstGeom prst="rect">
            <a:avLst/>
          </a:prstGeom>
        </p:spPr>
      </p:pic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8EBF1366-B421-34A5-1333-A947058C95D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203" r="-1"/>
          <a:stretch/>
        </p:blipFill>
        <p:spPr>
          <a:xfrm>
            <a:off x="5943510" y="2511960"/>
            <a:ext cx="5494557" cy="144636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BEEB88C-D6F2-6E31-3BCF-CE1788C373D5}"/>
              </a:ext>
            </a:extLst>
          </p:cNvPr>
          <p:cNvSpPr txBox="1"/>
          <p:nvPr/>
        </p:nvSpPr>
        <p:spPr>
          <a:xfrm>
            <a:off x="315503" y="1173218"/>
            <a:ext cx="112560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Avoid Chinese and Middle East Region bonds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Rising political and military tensions may eventually lead economic downturn and declining markets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17359490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868626"/>
            <a:ext cx="5444517" cy="1731890"/>
          </a:xfrm>
        </p:spPr>
        <p:txBody>
          <a:bodyPr/>
          <a:lstStyle/>
          <a:p>
            <a:r>
              <a:rPr lang="en-US" dirty="0"/>
              <a:t>Alper Yıldırım</a:t>
            </a:r>
          </a:p>
          <a:p>
            <a:r>
              <a:rPr lang="en-US" dirty="0">
                <a:solidFill>
                  <a:srgbClr val="00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yildirimalper@outlook.de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43" y="351835"/>
            <a:ext cx="10122632" cy="652054"/>
          </a:xfrm>
        </p:spPr>
        <p:txBody>
          <a:bodyPr/>
          <a:lstStyle/>
          <a:p>
            <a:r>
              <a:rPr lang="en-US" dirty="0"/>
              <a:t>Contents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F5DD1892-E536-F11A-9303-F13FECC621D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691057149"/>
              </p:ext>
            </p:extLst>
          </p:nvPr>
        </p:nvGraphicFramePr>
        <p:xfrm>
          <a:off x="454660" y="1229360"/>
          <a:ext cx="10843260" cy="49804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996248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Portfolio </a:t>
            </a:r>
            <a:r>
              <a:rPr lang="en-US" dirty="0" err="1"/>
              <a:t>constructıon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91DA4E0-4FEF-F76A-D5D2-C2600F99FC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316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43" y="351835"/>
            <a:ext cx="10122632" cy="652054"/>
          </a:xfrm>
        </p:spPr>
        <p:txBody>
          <a:bodyPr/>
          <a:lstStyle/>
          <a:p>
            <a:r>
              <a:rPr lang="en-US" dirty="0"/>
              <a:t>Global market outlook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Bond investment strategy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pic>
        <p:nvPicPr>
          <p:cNvPr id="3" name="Picture 2" descr="A graph of growth and inflation&#10;&#10;Description automatically generated with medium confidence">
            <a:extLst>
              <a:ext uri="{FF2B5EF4-FFF2-40B4-BE49-F238E27FC236}">
                <a16:creationId xmlns:a16="http://schemas.microsoft.com/office/drawing/2014/main" id="{350A534F-8A8A-36C7-E395-061AF06557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22" t="6125" r="7822" b="4985"/>
          <a:stretch/>
        </p:blipFill>
        <p:spPr>
          <a:xfrm>
            <a:off x="6219156" y="1358771"/>
            <a:ext cx="3947452" cy="2460749"/>
          </a:xfrm>
          <a:prstGeom prst="rect">
            <a:avLst/>
          </a:prstGeom>
        </p:spPr>
      </p:pic>
      <p:pic>
        <p:nvPicPr>
          <p:cNvPr id="4" name="Picture 3" descr="A graph of growth and inflation&#10;&#10;Description automatically generated with medium confidence">
            <a:extLst>
              <a:ext uri="{FF2B5EF4-FFF2-40B4-BE49-F238E27FC236}">
                <a16:creationId xmlns:a16="http://schemas.microsoft.com/office/drawing/2014/main" id="{54A85C03-18A7-C8D9-4EF6-5EF15E63FD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22" t="6125" r="7822" b="4985"/>
          <a:stretch/>
        </p:blipFill>
        <p:spPr>
          <a:xfrm>
            <a:off x="6347450" y="4205367"/>
            <a:ext cx="3690864" cy="2300798"/>
          </a:xfrm>
          <a:prstGeom prst="rect">
            <a:avLst/>
          </a:prstGeom>
        </p:spPr>
      </p:pic>
      <p:pic>
        <p:nvPicPr>
          <p:cNvPr id="12" name="Picture 11" descr="A graph of a stock market&#10;&#10;Description automatically generated">
            <a:extLst>
              <a:ext uri="{FF2B5EF4-FFF2-40B4-BE49-F238E27FC236}">
                <a16:creationId xmlns:a16="http://schemas.microsoft.com/office/drawing/2014/main" id="{39E318F2-6E53-C589-7476-FC7053A0C5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211" y="1556677"/>
            <a:ext cx="4947400" cy="2460749"/>
          </a:xfrm>
          <a:prstGeom prst="rect">
            <a:avLst/>
          </a:prstGeom>
        </p:spPr>
      </p:pic>
      <p:pic>
        <p:nvPicPr>
          <p:cNvPr id="9" name="Picture 8" descr="A graph of blue and white bars&#10;&#10;Description automatically generated">
            <a:extLst>
              <a:ext uri="{FF2B5EF4-FFF2-40B4-BE49-F238E27FC236}">
                <a16:creationId xmlns:a16="http://schemas.microsoft.com/office/drawing/2014/main" id="{5642D919-1E98-C564-B112-4E682126DF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992" y="3975007"/>
            <a:ext cx="4435658" cy="2900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827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684" y="134429"/>
            <a:ext cx="10122632" cy="652054"/>
          </a:xfrm>
        </p:spPr>
        <p:txBody>
          <a:bodyPr anchor="ctr">
            <a:normAutofit/>
          </a:bodyPr>
          <a:lstStyle/>
          <a:p>
            <a:r>
              <a:rPr lang="en-US" dirty="0"/>
              <a:t>PORTFOLIO DISTRIBUTION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>
          <a:xfrm rot="16200000">
            <a:off x="8854442" y="2953511"/>
            <a:ext cx="6291068" cy="38404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Bond investment strategy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>
          <a:xfrm rot="16200000">
            <a:off x="11716512" y="6382510"/>
            <a:ext cx="566928" cy="38404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5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B276DFD-2A6A-8F1E-DE36-2FEA251B6B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4608528"/>
              </p:ext>
            </p:extLst>
          </p:nvPr>
        </p:nvGraphicFramePr>
        <p:xfrm>
          <a:off x="171572" y="888171"/>
          <a:ext cx="5272788" cy="33159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6531">
                  <a:extLst>
                    <a:ext uri="{9D8B030D-6E8A-4147-A177-3AD203B41FA5}">
                      <a16:colId xmlns:a16="http://schemas.microsoft.com/office/drawing/2014/main" val="789692080"/>
                    </a:ext>
                  </a:extLst>
                </a:gridCol>
                <a:gridCol w="704528">
                  <a:extLst>
                    <a:ext uri="{9D8B030D-6E8A-4147-A177-3AD203B41FA5}">
                      <a16:colId xmlns:a16="http://schemas.microsoft.com/office/drawing/2014/main" val="94044195"/>
                    </a:ext>
                  </a:extLst>
                </a:gridCol>
                <a:gridCol w="697341">
                  <a:extLst>
                    <a:ext uri="{9D8B030D-6E8A-4147-A177-3AD203B41FA5}">
                      <a16:colId xmlns:a16="http://schemas.microsoft.com/office/drawing/2014/main" val="745317440"/>
                    </a:ext>
                  </a:extLst>
                </a:gridCol>
                <a:gridCol w="992092">
                  <a:extLst>
                    <a:ext uri="{9D8B030D-6E8A-4147-A177-3AD203B41FA5}">
                      <a16:colId xmlns:a16="http://schemas.microsoft.com/office/drawing/2014/main" val="47721282"/>
                    </a:ext>
                  </a:extLst>
                </a:gridCol>
                <a:gridCol w="956148">
                  <a:extLst>
                    <a:ext uri="{9D8B030D-6E8A-4147-A177-3AD203B41FA5}">
                      <a16:colId xmlns:a16="http://schemas.microsoft.com/office/drawing/2014/main" val="2881198360"/>
                    </a:ext>
                  </a:extLst>
                </a:gridCol>
                <a:gridCol w="956148">
                  <a:extLst>
                    <a:ext uri="{9D8B030D-6E8A-4147-A177-3AD203B41FA5}">
                      <a16:colId xmlns:a16="http://schemas.microsoft.com/office/drawing/2014/main" val="3175287492"/>
                    </a:ext>
                  </a:extLst>
                </a:gridCol>
              </a:tblGrid>
              <a:tr h="368441"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YTM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Price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Maturity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Cpn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Rating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4652031"/>
                  </a:ext>
                </a:extLst>
              </a:tr>
              <a:tr h="368441">
                <a:tc>
                  <a:txBody>
                    <a:bodyPr/>
                    <a:lstStyle/>
                    <a:p>
                      <a:r>
                        <a:rPr lang="en-US" sz="1400" dirty="0"/>
                        <a:t>Bond 1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AAA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5178415"/>
                  </a:ext>
                </a:extLst>
              </a:tr>
              <a:tr h="368441">
                <a:tc>
                  <a:txBody>
                    <a:bodyPr/>
                    <a:lstStyle/>
                    <a:p>
                      <a:r>
                        <a:rPr lang="en-US" sz="1400" dirty="0"/>
                        <a:t>Bond 2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8597415"/>
                  </a:ext>
                </a:extLst>
              </a:tr>
              <a:tr h="368441">
                <a:tc>
                  <a:txBody>
                    <a:bodyPr/>
                    <a:lstStyle/>
                    <a:p>
                      <a:r>
                        <a:rPr lang="en-US" sz="1400" dirty="0"/>
                        <a:t>Bond 3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332744"/>
                  </a:ext>
                </a:extLst>
              </a:tr>
              <a:tr h="368441">
                <a:tc>
                  <a:txBody>
                    <a:bodyPr/>
                    <a:lstStyle/>
                    <a:p>
                      <a:r>
                        <a:rPr lang="en-US" sz="1400" dirty="0"/>
                        <a:t>Bond 4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BBB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364136"/>
                  </a:ext>
                </a:extLst>
              </a:tr>
              <a:tr h="368441">
                <a:tc>
                  <a:txBody>
                    <a:bodyPr/>
                    <a:lstStyle/>
                    <a:p>
                      <a:r>
                        <a:rPr lang="en-US" sz="1400" dirty="0"/>
                        <a:t>Bond 5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AAA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122715"/>
                  </a:ext>
                </a:extLst>
              </a:tr>
              <a:tr h="368441">
                <a:tc>
                  <a:txBody>
                    <a:bodyPr/>
                    <a:lstStyle/>
                    <a:p>
                      <a:r>
                        <a:rPr lang="en-US" sz="1400" dirty="0"/>
                        <a:t>Bond 6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455652"/>
                  </a:ext>
                </a:extLst>
              </a:tr>
              <a:tr h="368441">
                <a:tc>
                  <a:txBody>
                    <a:bodyPr/>
                    <a:lstStyle/>
                    <a:p>
                      <a:r>
                        <a:rPr lang="en-US" sz="1400" dirty="0"/>
                        <a:t>Bond 7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BBB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7062052"/>
                  </a:ext>
                </a:extLst>
              </a:tr>
              <a:tr h="368441">
                <a:tc>
                  <a:txBody>
                    <a:bodyPr/>
                    <a:lstStyle/>
                    <a:p>
                      <a:r>
                        <a:rPr lang="en-US" sz="1400" dirty="0"/>
                        <a:t>Bond 8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30</a:t>
                      </a:r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BBB</a:t>
                      </a:r>
                      <a:endParaRPr lang="en-DE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57013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73F7951-0703-F369-5E7F-5CB22E43F9C8}"/>
              </a:ext>
            </a:extLst>
          </p:cNvPr>
          <p:cNvSpPr txBox="1"/>
          <p:nvPr/>
        </p:nvSpPr>
        <p:spPr>
          <a:xfrm>
            <a:off x="6538823" y="1725283"/>
            <a:ext cx="39336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Bond Selection Criteria: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Geographical Diversification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Laddering for Risk Aversion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High </a:t>
            </a:r>
            <a:r>
              <a:rPr lang="en-US" dirty="0" err="1"/>
              <a:t>Cpn</a:t>
            </a:r>
            <a:r>
              <a:rPr lang="en-US" dirty="0"/>
              <a:t> Rate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87DA02-AF9A-06BB-DACE-ECC96387D5C7}"/>
              </a:ext>
            </a:extLst>
          </p:cNvPr>
          <p:cNvSpPr txBox="1"/>
          <p:nvPr/>
        </p:nvSpPr>
        <p:spPr>
          <a:xfrm>
            <a:off x="6538823" y="3321890"/>
            <a:ext cx="39336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Summary: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60% US Treasuries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Rating Distribution:</a:t>
            </a:r>
            <a:br>
              <a:rPr lang="en-US" dirty="0"/>
            </a:br>
            <a:r>
              <a:rPr lang="en-US" dirty="0"/>
              <a:t>AAA	: 40%</a:t>
            </a:r>
            <a:br>
              <a:rPr lang="en-US" dirty="0"/>
            </a:br>
            <a:r>
              <a:rPr lang="en-US" dirty="0"/>
              <a:t>BA	: 30%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Portfolio Duration: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DV01:</a:t>
            </a:r>
            <a:endParaRPr lang="en-DE" dirty="0"/>
          </a:p>
        </p:txBody>
      </p:sp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369ED62A-E74D-C685-DD15-1935C4E5AE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872958"/>
              </p:ext>
            </p:extLst>
          </p:nvPr>
        </p:nvGraphicFramePr>
        <p:xfrm>
          <a:off x="171570" y="4204141"/>
          <a:ext cx="5031769" cy="26538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2730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91DA4E0-4FEF-F76A-D5D2-C2600F99FC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665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4B4FB8-6256-4F44-F50B-954ED8BB5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PRODUCT LAUNCH</a:t>
            </a:r>
          </a:p>
        </p:txBody>
      </p:sp>
      <p:graphicFrame>
        <p:nvGraphicFramePr>
          <p:cNvPr id="5" name="Content Placeholder 3" descr="Timeline Placeholder ">
            <a:extLst>
              <a:ext uri="{FF2B5EF4-FFF2-40B4-BE49-F238E27FC236}">
                <a16:creationId xmlns:a16="http://schemas.microsoft.com/office/drawing/2014/main" id="{19F9EF88-EB9B-04DD-91EC-4006E9AC3D88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850900" y="1319514"/>
          <a:ext cx="10125075" cy="4860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1FD97-ECA8-A83C-7727-187711310E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2F19C2-AF93-9D25-71CF-17F90A8DA9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326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CONSIDERATIONS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176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43" y="351835"/>
            <a:ext cx="10122632" cy="652054"/>
          </a:xfrm>
        </p:spPr>
        <p:txBody>
          <a:bodyPr/>
          <a:lstStyle/>
          <a:p>
            <a:r>
              <a:rPr lang="en-US" dirty="0"/>
              <a:t>Interest rate </a:t>
            </a:r>
            <a:r>
              <a:rPr lang="en-US" dirty="0" err="1"/>
              <a:t>rısk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Bond investment strategy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36DB137-41AA-97B5-6A47-B0E812317BC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- duration, convexity, etc.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1405376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051434_Win32.potx" id="{7B2D7B8E-2D47-4BF1-BC40-B568BA0D280C}" vid="{D2030841-31B0-48F6-B8F7-9C53FB3093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139</TotalTime>
  <Words>298</Words>
  <Application>Microsoft Office PowerPoint</Application>
  <PresentationFormat>Widescreen</PresentationFormat>
  <Paragraphs>115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Arial Black</vt:lpstr>
      <vt:lpstr>Avenir Next LT Pro</vt:lpstr>
      <vt:lpstr>Avenir Next LT Pro Light</vt:lpstr>
      <vt:lpstr>Calibri</vt:lpstr>
      <vt:lpstr>Wingdings</vt:lpstr>
      <vt:lpstr>Office Theme</vt:lpstr>
      <vt:lpstr>Bond investment strategy</vt:lpstr>
      <vt:lpstr>Contents</vt:lpstr>
      <vt:lpstr>Portfolio constructıon</vt:lpstr>
      <vt:lpstr>Global market outlook</vt:lpstr>
      <vt:lpstr>PORTFOLIO DISTRIBUTION</vt:lpstr>
      <vt:lpstr>strategy</vt:lpstr>
      <vt:lpstr>PLAN FOR PRODUCT LAUNCH</vt:lpstr>
      <vt:lpstr>RISK CONSIDERATIONS</vt:lpstr>
      <vt:lpstr>Interest rate rısk</vt:lpstr>
      <vt:lpstr>Inflatıon and interest rate rısk</vt:lpstr>
      <vt:lpstr>Lıquıdıty rısk</vt:lpstr>
      <vt:lpstr>Credıt rısk</vt:lpstr>
      <vt:lpstr>Geopolıtıcal rısk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Bond investment strategy</dc:title>
  <dc:creator>ALPER YILDIRIM</dc:creator>
  <cp:lastModifiedBy>ALPER YILDIRIM</cp:lastModifiedBy>
  <cp:revision>11</cp:revision>
  <dcterms:created xsi:type="dcterms:W3CDTF">2024-01-14T16:06:03Z</dcterms:created>
  <dcterms:modified xsi:type="dcterms:W3CDTF">2024-01-16T21:36:17Z</dcterms:modified>
</cp:coreProperties>
</file>